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Old Standard TT"/>
      <p:regular r:id="rId31"/>
      <p:bold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B0A12B-DC75-46A7-847B-3F2745215976}">
  <a:tblStyle styleId="{BFB0A12B-DC75-46A7-847B-3F2745215976}" styleName="Table_0">
    <a:wholeTbl>
      <a:tcTxStyle b="off" i="off">
        <a:font>
          <a:latin typeface="Trebuchet MS"/>
          <a:ea typeface="Trebuchet MS"/>
          <a:cs typeface="Trebuchet MS"/>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Trebuchet MS"/>
          <a:ea typeface="Trebuchet MS"/>
          <a:cs typeface="Trebuchet MS"/>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ldStandardT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ldStandardTT-italic.fntdata"/><Relationship Id="rId10" Type="http://schemas.openxmlformats.org/officeDocument/2006/relationships/slide" Target="slides/slide4.xml"/><Relationship Id="rId32" Type="http://schemas.openxmlformats.org/officeDocument/2006/relationships/font" Target="fonts/OldStandardTT-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1" name="Google Shape;2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
        <p:nvSpPr>
          <p:cNvPr id="151" name="Google Shape;151;p2: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2" name="Google Shape;152;p2:notes"/>
          <p:cNvSpPr txBox="1"/>
          <p:nvPr>
            <p:ph idx="1" type="body"/>
          </p:nvPr>
        </p:nvSpPr>
        <p:spPr>
          <a:xfrm>
            <a:off x="755650" y="5078413"/>
            <a:ext cx="6048375" cy="481171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rgbClr val="C55A11"/>
                </a:solidFill>
                <a:latin typeface="Times New Roman"/>
                <a:ea typeface="Times New Roman"/>
                <a:cs typeface="Times New Roman"/>
                <a:sym typeface="Times New Roman"/>
              </a:rPr>
              <a:t>Literature Survey</a:t>
            </a:r>
            <a:endParaRPr/>
          </a:p>
        </p:txBody>
      </p:sp>
      <p:sp>
        <p:nvSpPr>
          <p:cNvPr id="184" name="Google Shape;18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6" name="Shape 26"/>
        <p:cNvGrpSpPr/>
        <p:nvPr/>
      </p:nvGrpSpPr>
      <p:grpSpPr>
        <a:xfrm>
          <a:off x="0" y="0"/>
          <a:ext cx="0" cy="0"/>
          <a:chOff x="0" y="0"/>
          <a:chExt cx="0" cy="0"/>
        </a:xfrm>
      </p:grpSpPr>
      <p:grpSp>
        <p:nvGrpSpPr>
          <p:cNvPr id="27" name="Google Shape;27;p2"/>
          <p:cNvGrpSpPr/>
          <p:nvPr/>
        </p:nvGrpSpPr>
        <p:grpSpPr>
          <a:xfrm>
            <a:off x="0" y="-6350"/>
            <a:ext cx="9144000" cy="5149850"/>
            <a:chOff x="0" y="-8467"/>
            <a:chExt cx="12192000" cy="6866467"/>
          </a:xfrm>
        </p:grpSpPr>
        <p:sp>
          <p:nvSpPr>
            <p:cNvPr id="28" name="Google Shape;28;p2"/>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9" name="Google Shape;29;p2"/>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30" name="Google Shape;30;p2"/>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31" name="Google Shape;31;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32" name="Google Shape;32;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3" name="Google Shape;33;p2"/>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5" name="Google Shape;35;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6" name="Google Shape;36;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7" name="Google Shape;37;p2"/>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40" name="Google Shape;40;p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1"/>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1"/>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97" name="Google Shape;97;p1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2"/>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2"/>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noAutofit/>
          </a:bodyPr>
          <a:lstStyle>
            <a:lvl1pPr indent="-228600" lvl="0" marL="457200" algn="l">
              <a:spcBef>
                <a:spcPts val="750"/>
              </a:spcBef>
              <a:spcAft>
                <a:spcPts val="0"/>
              </a:spcAft>
              <a:buSzPts val="960"/>
              <a:buFont typeface="Trebuchet MS"/>
              <a:buNone/>
              <a:defRPr sz="1200">
                <a:solidFill>
                  <a:srgbClr val="7F7F7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03" name="Google Shape;103;p12"/>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04" name="Google Shape;104;p1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07" name="Google Shape;107;p12"/>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9EDFF5"/>
                </a:solidFill>
                <a:latin typeface="Arial"/>
                <a:ea typeface="Arial"/>
                <a:cs typeface="Arial"/>
                <a:sym typeface="Arial"/>
              </a:rPr>
              <a:t>“</a:t>
            </a:r>
            <a:endParaRPr/>
          </a:p>
        </p:txBody>
      </p:sp>
      <p:sp>
        <p:nvSpPr>
          <p:cNvPr id="108" name="Google Shape;108;p12"/>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3"/>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3"/>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2" name="Google Shape;112;p1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4"/>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4"/>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rgbClr val="3F3F3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8" name="Google Shape;118;p14"/>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9" name="Google Shape;119;p1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
        <p:nvSpPr>
          <p:cNvPr id="122" name="Google Shape;122;p14"/>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9EDFF5"/>
                </a:solidFill>
                <a:latin typeface="Arial"/>
                <a:ea typeface="Arial"/>
                <a:cs typeface="Arial"/>
                <a:sym typeface="Arial"/>
              </a:rPr>
              <a:t>“</a:t>
            </a:r>
            <a:endParaRPr/>
          </a:p>
        </p:txBody>
      </p:sp>
      <p:sp>
        <p:nvSpPr>
          <p:cNvPr id="123" name="Google Shape;123;p14"/>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US" sz="6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15"/>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5"/>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chemeClr val="accent1"/>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27" name="Google Shape;127;p15"/>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28" name="Google Shape;128;p1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FFFBF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latin typeface="Times New Roman"/>
              <a:ea typeface="Times New Roman"/>
              <a:cs typeface="Times New Roman"/>
              <a:sym typeface="Times New Roma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6"/>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6"/>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34" name="Google Shape;134;p1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7"/>
          <p:cNvSpPr txBox="1"/>
          <p:nvPr>
            <p:ph type="title"/>
          </p:nvPr>
        </p:nvSpPr>
        <p:spPr>
          <a:xfrm rot="5400000">
            <a:off x="4495739" y="1937216"/>
            <a:ext cx="3938588" cy="97855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7"/>
          <p:cNvSpPr txBox="1"/>
          <p:nvPr>
            <p:ph idx="1" type="body"/>
          </p:nvPr>
        </p:nvSpPr>
        <p:spPr>
          <a:xfrm rot="5400000">
            <a:off x="1186264" y="-221062"/>
            <a:ext cx="3938588" cy="5295113"/>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40" name="Google Shape;140;p1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46" name="Google Shape;46;p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6"/>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1" name="Google Shape;61;p6"/>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2" name="Google Shape;62;p6"/>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3" name="Google Shape;63;p6"/>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4" name="Google Shape;64;p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7"/>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000"/>
              <a:buFont typeface="Trebuchet MS"/>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70" name="Google Shape;70;p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 name="Shape 73"/>
        <p:cNvGrpSpPr/>
        <p:nvPr/>
      </p:nvGrpSpPr>
      <p:grpSpPr>
        <a:xfrm>
          <a:off x="0" y="0"/>
          <a:ext cx="0" cy="0"/>
          <a:chOff x="0" y="0"/>
          <a:chExt cx="0" cy="0"/>
        </a:xfrm>
      </p:grpSpPr>
      <p:sp>
        <p:nvSpPr>
          <p:cNvPr id="74" name="Google Shape;74;p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76" name="Google Shape;76;p8"/>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77" name="Google Shape;77;p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3" name="Google Shape;83;p9"/>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840"/>
              <a:buNone/>
              <a:defRPr sz="1050"/>
            </a:lvl2pPr>
            <a:lvl3pPr indent="-228600" lvl="2" marL="1371600" algn="l">
              <a:spcBef>
                <a:spcPts val="750"/>
              </a:spcBef>
              <a:spcAft>
                <a:spcPts val="0"/>
              </a:spcAft>
              <a:buSzPts val="720"/>
              <a:buNone/>
              <a:defRPr sz="900"/>
            </a:lvl3pPr>
            <a:lvl4pPr indent="-228600" lvl="3" marL="1828800" algn="l">
              <a:spcBef>
                <a:spcPts val="750"/>
              </a:spcBef>
              <a:spcAft>
                <a:spcPts val="0"/>
              </a:spcAft>
              <a:buSzPts val="600"/>
              <a:buNone/>
              <a:defRPr sz="750"/>
            </a:lvl4pPr>
            <a:lvl5pPr indent="-228600" lvl="4" marL="2286000" algn="l">
              <a:spcBef>
                <a:spcPts val="750"/>
              </a:spcBef>
              <a:spcAft>
                <a:spcPts val="0"/>
              </a:spcAft>
              <a:buSzPts val="600"/>
              <a:buNone/>
              <a:defRPr sz="750"/>
            </a:lvl5pPr>
            <a:lvl6pPr indent="-228600" lvl="5" marL="2743200" algn="l">
              <a:spcBef>
                <a:spcPts val="750"/>
              </a:spcBef>
              <a:spcAft>
                <a:spcPts val="0"/>
              </a:spcAft>
              <a:buSzPts val="600"/>
              <a:buNone/>
              <a:defRPr sz="750"/>
            </a:lvl6pPr>
            <a:lvl7pPr indent="-228600" lvl="6" marL="3200400" algn="l">
              <a:spcBef>
                <a:spcPts val="750"/>
              </a:spcBef>
              <a:spcAft>
                <a:spcPts val="0"/>
              </a:spcAft>
              <a:buSzPts val="600"/>
              <a:buNone/>
              <a:defRPr sz="750"/>
            </a:lvl7pPr>
            <a:lvl8pPr indent="-228600" lvl="7" marL="3657600" algn="l">
              <a:spcBef>
                <a:spcPts val="750"/>
              </a:spcBef>
              <a:spcAft>
                <a:spcPts val="0"/>
              </a:spcAft>
              <a:buSzPts val="600"/>
              <a:buNone/>
              <a:defRPr sz="750"/>
            </a:lvl8pPr>
            <a:lvl9pPr indent="-228600" lvl="8" marL="4114800" algn="l">
              <a:spcBef>
                <a:spcPts val="750"/>
              </a:spcBef>
              <a:spcAft>
                <a:spcPts val="0"/>
              </a:spcAft>
              <a:buSzPts val="600"/>
              <a:buNone/>
              <a:defRPr sz="750"/>
            </a:lvl9pPr>
          </a:lstStyle>
          <a:p/>
        </p:txBody>
      </p:sp>
      <p:sp>
        <p:nvSpPr>
          <p:cNvPr id="84" name="Google Shape;84;p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800"/>
              <a:buFont typeface="Trebuchet MS"/>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0"/>
          <p:cNvSpPr/>
          <p:nvPr>
            <p:ph idx="2" type="pic"/>
          </p:nvPr>
        </p:nvSpPr>
        <p:spPr>
          <a:xfrm>
            <a:off x="508001" y="457200"/>
            <a:ext cx="6447501" cy="2884289"/>
          </a:xfrm>
          <a:prstGeom prst="rect">
            <a:avLst/>
          </a:prstGeom>
          <a:noFill/>
          <a:ln>
            <a:noFill/>
          </a:ln>
        </p:spPr>
      </p:sp>
      <p:sp>
        <p:nvSpPr>
          <p:cNvPr id="90" name="Google Shape;90;p10"/>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91" name="Google Shape;91;p1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1pPr>
            <a:lvl2pPr indent="0" lvl="1"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2pPr>
            <a:lvl3pPr indent="0" lvl="2"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3pPr>
            <a:lvl4pPr indent="0" lvl="3"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4pPr>
            <a:lvl5pPr indent="0" lvl="4"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5pPr>
            <a:lvl6pPr indent="0" lvl="5"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6pPr>
            <a:lvl7pPr indent="0" lvl="6"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7pPr>
            <a:lvl8pPr indent="0" lvl="7"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8pPr>
            <a:lvl9pPr indent="0" lvl="8" marL="0" algn="r">
              <a:lnSpc>
                <a:spcPct val="100000"/>
              </a:lnSpc>
              <a:spcBef>
                <a:spcPts val="0"/>
              </a:spcBef>
              <a:buNone/>
              <a:defRPr b="0" sz="1000" strike="noStrike">
                <a:solidFill>
                  <a:srgbClr val="00000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rgbClr val="FFFBF0"/>
              </a:solidFill>
              <a:latin typeface="Times New Roman"/>
              <a:ea typeface="Times New Roman"/>
              <a:cs typeface="Times New Roman"/>
              <a:sym typeface="Times New Roman"/>
            </a:endParaRPr>
          </a:p>
        </p:txBody>
      </p:sp>
      <p:sp>
        <p:nvSpPr>
          <p:cNvPr id="93" name="Google Shape;93;p1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6350"/>
            <a:ext cx="9144000" cy="5149850"/>
            <a:chOff x="0" y="-8467"/>
            <a:chExt cx="12192000" cy="6866467"/>
          </a:xfrm>
        </p:grpSpPr>
        <p:cxnSp>
          <p:nvCxnSpPr>
            <p:cNvPr id="11" name="Google Shape;11;p1"/>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12" name="Google Shape;12;p1"/>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13" name="Google Shape;13;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4" name="Google Shape;14;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7" name="Google Shape;17;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8" name="Google Shape;18;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9" name="Google Shape;19;p1"/>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23" name="Google Shape;23;p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4" name="Google Shape;24;p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675"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5" name="Google Shape;25;p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1pPr>
            <a:lvl2pPr indent="0" lvl="1"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2pPr>
            <a:lvl3pPr indent="0" lvl="2"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3pPr>
            <a:lvl4pPr indent="0" lvl="3"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4pPr>
            <a:lvl5pPr indent="0" lvl="4"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5pPr>
            <a:lvl6pPr indent="0" lvl="5"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6pPr>
            <a:lvl7pPr indent="0" lvl="6"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7pPr>
            <a:lvl8pPr indent="0" lvl="7"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8pPr>
            <a:lvl9pPr indent="0" lvl="8" marL="0" marR="0" rtl="0" algn="r">
              <a:lnSpc>
                <a:spcPct val="100000"/>
              </a:lnSpc>
              <a:spcBef>
                <a:spcPts val="0"/>
              </a:spcBef>
              <a:buNone/>
              <a:defRPr b="0" i="0" sz="1000" u="none" cap="none" strike="noStrike">
                <a:solidFill>
                  <a:srgbClr val="FFFBF0"/>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solidFill>
                <a:schemeClr val="accent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www.kaggle.com/datasets/atharvaingle/crop-recommendation-datas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kaggle.com/datasets/atharvaingle/crop-recommendation-datas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nvSpPr>
        <p:spPr>
          <a:xfrm>
            <a:off x="436414" y="1420090"/>
            <a:ext cx="8194966" cy="3387437"/>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i="0" lang="en-US" sz="2400" u="none" cap="none" strike="noStrike">
                <a:solidFill>
                  <a:srgbClr val="226292"/>
                </a:solidFill>
                <a:latin typeface="Times New Roman"/>
                <a:ea typeface="Times New Roman"/>
                <a:cs typeface="Times New Roman"/>
                <a:sym typeface="Times New Roman"/>
              </a:rPr>
              <a:t>“Crop Recommendation System Using Machine Learning And IOT”</a:t>
            </a:r>
            <a:endParaRPr/>
          </a:p>
          <a:p>
            <a:pPr indent="0" lvl="0" marL="0" marR="0" rtl="0" algn="ctr">
              <a:spcBef>
                <a:spcPts val="0"/>
              </a:spcBef>
              <a:spcAft>
                <a:spcPts val="0"/>
              </a:spcAft>
              <a:buNone/>
            </a:pPr>
            <a:br>
              <a:rPr b="0" i="0" lang="en-US" sz="1800" u="none" cap="none" strike="noStrike">
                <a:solidFill>
                  <a:srgbClr val="226292"/>
                </a:solidFill>
                <a:latin typeface="Trebuchet MS"/>
                <a:ea typeface="Trebuchet MS"/>
                <a:cs typeface="Trebuchet MS"/>
                <a:sym typeface="Trebuchet MS"/>
              </a:rPr>
            </a:br>
            <a:r>
              <a:rPr b="0" i="0" lang="en-US" sz="1800" u="none" cap="none" strike="noStrike">
                <a:solidFill>
                  <a:srgbClr val="226292"/>
                </a:solidFill>
                <a:latin typeface="Times New Roman"/>
                <a:ea typeface="Times New Roman"/>
                <a:cs typeface="Times New Roman"/>
                <a:sym typeface="Times New Roman"/>
              </a:rPr>
              <a:t>By</a:t>
            </a:r>
            <a:br>
              <a:rPr b="0" i="0" lang="en-US" sz="1800" u="none" cap="none" strike="noStrike">
                <a:solidFill>
                  <a:srgbClr val="226292"/>
                </a:solidFill>
                <a:latin typeface="Trebuchet MS"/>
                <a:ea typeface="Trebuchet MS"/>
                <a:cs typeface="Trebuchet MS"/>
                <a:sym typeface="Trebuchet MS"/>
              </a:rPr>
            </a:br>
            <a:r>
              <a:rPr b="0" i="0" lang="en-US" sz="1800" u="none" cap="none" strike="noStrike">
                <a:solidFill>
                  <a:srgbClr val="226292"/>
                </a:solidFill>
                <a:latin typeface="Times New Roman"/>
                <a:ea typeface="Times New Roman"/>
                <a:cs typeface="Times New Roman"/>
                <a:sym typeface="Times New Roman"/>
              </a:rPr>
              <a:t>Prathamesh Mane (22206003)</a:t>
            </a:r>
            <a:endParaRPr/>
          </a:p>
          <a:p>
            <a:pPr indent="0" lvl="0" marL="0" marR="0" rtl="0" algn="ctr">
              <a:spcBef>
                <a:spcPts val="0"/>
              </a:spcBef>
              <a:spcAft>
                <a:spcPts val="0"/>
              </a:spcAft>
              <a:buNone/>
            </a:pPr>
            <a:r>
              <a:rPr b="0" i="0" lang="en-US" sz="1800" u="none" cap="none" strike="noStrike">
                <a:solidFill>
                  <a:srgbClr val="226292"/>
                </a:solidFill>
                <a:latin typeface="Times New Roman"/>
                <a:ea typeface="Times New Roman"/>
                <a:cs typeface="Times New Roman"/>
                <a:sym typeface="Times New Roman"/>
              </a:rPr>
              <a:t>Milind Chavan (22206007)</a:t>
            </a:r>
            <a:endParaRPr/>
          </a:p>
          <a:p>
            <a:pPr indent="0" lvl="0" marL="0" marR="0" rtl="0" algn="ctr">
              <a:spcBef>
                <a:spcPts val="0"/>
              </a:spcBef>
              <a:spcAft>
                <a:spcPts val="0"/>
              </a:spcAft>
              <a:buNone/>
            </a:pPr>
            <a:r>
              <a:rPr b="0" i="0" lang="en-US" sz="1800" u="none" cap="none" strike="noStrike">
                <a:solidFill>
                  <a:srgbClr val="226292"/>
                </a:solidFill>
                <a:latin typeface="Times New Roman"/>
                <a:ea typeface="Times New Roman"/>
                <a:cs typeface="Times New Roman"/>
                <a:sym typeface="Times New Roman"/>
              </a:rPr>
              <a:t>Sahil Shaikh (22206004)</a:t>
            </a:r>
            <a:endParaRPr/>
          </a:p>
          <a:p>
            <a:pPr indent="0" lvl="0" marL="0" marR="0" rtl="0" algn="ctr">
              <a:spcBef>
                <a:spcPts val="0"/>
              </a:spcBef>
              <a:spcAft>
                <a:spcPts val="0"/>
              </a:spcAft>
              <a:buNone/>
            </a:pPr>
            <a:r>
              <a:rPr b="0" i="0" lang="en-US" sz="1800" u="none" cap="none" strike="noStrike">
                <a:solidFill>
                  <a:srgbClr val="226292"/>
                </a:solidFill>
                <a:latin typeface="Times New Roman"/>
                <a:ea typeface="Times New Roman"/>
                <a:cs typeface="Times New Roman"/>
                <a:sym typeface="Times New Roman"/>
              </a:rPr>
              <a:t>Aryan Bane (22206009)</a:t>
            </a:r>
            <a:endParaRPr/>
          </a:p>
          <a:p>
            <a:pPr indent="0" lvl="0" marL="0" marR="0" rtl="0" algn="ctr">
              <a:spcBef>
                <a:spcPts val="0"/>
              </a:spcBef>
              <a:spcAft>
                <a:spcPts val="0"/>
              </a:spcAft>
              <a:buNone/>
            </a:pPr>
            <a:br>
              <a:rPr b="0" i="0" lang="en-US" sz="1800" u="none" cap="none" strike="noStrike">
                <a:solidFill>
                  <a:srgbClr val="226292"/>
                </a:solidFill>
                <a:latin typeface="Times New Roman"/>
                <a:ea typeface="Times New Roman"/>
                <a:cs typeface="Times New Roman"/>
                <a:sym typeface="Times New Roman"/>
              </a:rPr>
            </a:br>
            <a:r>
              <a:rPr b="0" i="0" lang="en-US" sz="1800" u="none" cap="none" strike="noStrike">
                <a:solidFill>
                  <a:srgbClr val="226292"/>
                </a:solidFill>
                <a:latin typeface="Times New Roman"/>
                <a:ea typeface="Times New Roman"/>
                <a:cs typeface="Times New Roman"/>
                <a:sym typeface="Times New Roman"/>
              </a:rPr>
              <a:t>Under the Guidance of</a:t>
            </a:r>
            <a:endParaRPr/>
          </a:p>
          <a:p>
            <a:pPr indent="0" lvl="0" marL="0" marR="0" rtl="0" algn="ctr">
              <a:spcBef>
                <a:spcPts val="0"/>
              </a:spcBef>
              <a:spcAft>
                <a:spcPts val="0"/>
              </a:spcAft>
              <a:buNone/>
            </a:pPr>
            <a:r>
              <a:rPr b="0" i="0" lang="en-US" sz="1800" u="none" cap="none" strike="noStrike">
                <a:solidFill>
                  <a:srgbClr val="226292"/>
                </a:solidFill>
                <a:latin typeface="Times New Roman"/>
                <a:ea typeface="Times New Roman"/>
                <a:cs typeface="Times New Roman"/>
                <a:sym typeface="Times New Roman"/>
              </a:rPr>
              <a:t>Prof. Viki Patil</a:t>
            </a:r>
            <a:br>
              <a:rPr b="0" i="0" lang="en-US" sz="1800" u="none" cap="none" strike="noStrike">
                <a:solidFill>
                  <a:schemeClr val="dk1"/>
                </a:solidFill>
                <a:latin typeface="Trebuchet MS"/>
                <a:ea typeface="Trebuchet MS"/>
                <a:cs typeface="Trebuchet MS"/>
                <a:sym typeface="Trebuchet MS"/>
              </a:rPr>
            </a:br>
            <a:br>
              <a:rPr b="0" i="0" lang="en-US" sz="1800" u="none" cap="none" strike="noStrike">
                <a:solidFill>
                  <a:schemeClr val="dk1"/>
                </a:solidFill>
                <a:latin typeface="Trebuchet MS"/>
                <a:ea typeface="Trebuchet MS"/>
                <a:cs typeface="Trebuchet MS"/>
                <a:sym typeface="Trebuchet MS"/>
              </a:rPr>
            </a:br>
            <a:br>
              <a:rPr b="0" i="0" lang="en-US" sz="1800" u="none" cap="none" strike="noStrike">
                <a:solidFill>
                  <a:schemeClr val="dk1"/>
                </a:solidFill>
                <a:latin typeface="Trebuchet MS"/>
                <a:ea typeface="Trebuchet MS"/>
                <a:cs typeface="Trebuchet MS"/>
                <a:sym typeface="Trebuchet MS"/>
              </a:rPr>
            </a:br>
            <a:br>
              <a:rPr b="0" i="0" lang="en-US" sz="1800" u="none" cap="none" strike="noStrike">
                <a:solidFill>
                  <a:schemeClr val="dk1"/>
                </a:solidFill>
                <a:latin typeface="Trebuchet MS"/>
                <a:ea typeface="Trebuchet MS"/>
                <a:cs typeface="Trebuchet MS"/>
                <a:sym typeface="Trebuchet MS"/>
              </a:rPr>
            </a:br>
            <a:br>
              <a:rPr b="0" i="0" lang="en-US" sz="1800" u="none" cap="none" strike="noStrike">
                <a:solidFill>
                  <a:schemeClr val="dk1"/>
                </a:solidFill>
                <a:latin typeface="Trebuchet MS"/>
                <a:ea typeface="Trebuchet MS"/>
                <a:cs typeface="Trebuchet MS"/>
                <a:sym typeface="Trebuchet MS"/>
              </a:rPr>
            </a:br>
            <a:endParaRPr b="0" i="0" sz="1800" u="none" cap="none" strike="noStrike">
              <a:solidFill>
                <a:srgbClr val="000000"/>
              </a:solidFill>
              <a:latin typeface="Arial"/>
              <a:ea typeface="Arial"/>
              <a:cs typeface="Arial"/>
              <a:sym typeface="Arial"/>
            </a:endParaRPr>
          </a:p>
        </p:txBody>
      </p:sp>
      <p:pic>
        <p:nvPicPr>
          <p:cNvPr id="148" name="Google Shape;148;p18"/>
          <p:cNvPicPr preferRelativeResize="0"/>
          <p:nvPr/>
        </p:nvPicPr>
        <p:blipFill rotWithShape="1">
          <a:blip r:embed="rId3">
            <a:alphaModFix/>
          </a:blip>
          <a:srcRect b="0" l="0" r="0" t="0"/>
          <a:stretch/>
        </p:blipFill>
        <p:spPr>
          <a:xfrm>
            <a:off x="1273966" y="0"/>
            <a:ext cx="6519863" cy="11605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706256" y="166356"/>
            <a:ext cx="7239325" cy="845026"/>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rgbClr val="226292"/>
              </a:buClr>
              <a:buSzPct val="100000"/>
              <a:buFont typeface="Times New Roman"/>
              <a:buNone/>
            </a:pPr>
            <a:r>
              <a:rPr b="1" lang="en-US" sz="3600">
                <a:solidFill>
                  <a:srgbClr val="226292"/>
                </a:solidFill>
                <a:latin typeface="Times New Roman"/>
                <a:ea typeface="Times New Roman"/>
                <a:cs typeface="Times New Roman"/>
                <a:sym typeface="Times New Roman"/>
              </a:rPr>
              <a:t>Proposed</a:t>
            </a:r>
            <a:r>
              <a:rPr lang="en-US" sz="3600">
                <a:solidFill>
                  <a:srgbClr val="226292"/>
                </a:solidFill>
                <a:latin typeface="Times New Roman"/>
                <a:ea typeface="Times New Roman"/>
                <a:cs typeface="Times New Roman"/>
                <a:sym typeface="Times New Roman"/>
              </a:rPr>
              <a:t> </a:t>
            </a:r>
            <a:r>
              <a:rPr b="1" lang="en-US" sz="3600">
                <a:solidFill>
                  <a:srgbClr val="226292"/>
                </a:solidFill>
                <a:latin typeface="Times New Roman"/>
                <a:ea typeface="Times New Roman"/>
                <a:cs typeface="Times New Roman"/>
                <a:sym typeface="Times New Roman"/>
              </a:rPr>
              <a:t>System Design</a:t>
            </a:r>
            <a:br>
              <a:rPr b="1" lang="en-US" sz="3200">
                <a:solidFill>
                  <a:srgbClr val="226292"/>
                </a:solidFill>
                <a:latin typeface="Times New Roman"/>
                <a:ea typeface="Times New Roman"/>
                <a:cs typeface="Times New Roman"/>
                <a:sym typeface="Times New Roman"/>
              </a:rPr>
            </a:br>
            <a:endParaRPr>
              <a:solidFill>
                <a:srgbClr val="226292"/>
              </a:solidFill>
            </a:endParaRPr>
          </a:p>
        </p:txBody>
      </p:sp>
      <p:sp>
        <p:nvSpPr>
          <p:cNvPr id="205" name="Google Shape;205;p27"/>
          <p:cNvSpPr txBox="1"/>
          <p:nvPr/>
        </p:nvSpPr>
        <p:spPr>
          <a:xfrm>
            <a:off x="3574307" y="4649120"/>
            <a:ext cx="150321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226292"/>
                </a:solidFill>
                <a:latin typeface="Times New Roman"/>
                <a:ea typeface="Times New Roman"/>
                <a:cs typeface="Times New Roman"/>
                <a:sym typeface="Times New Roman"/>
              </a:rPr>
              <a:t>Fig.1</a:t>
            </a:r>
            <a:endParaRPr sz="1800">
              <a:solidFill>
                <a:schemeClr val="dk1"/>
              </a:solidFill>
              <a:latin typeface="Trebuchet MS"/>
              <a:ea typeface="Trebuchet MS"/>
              <a:cs typeface="Trebuchet MS"/>
              <a:sym typeface="Trebuchet MS"/>
            </a:endParaRPr>
          </a:p>
        </p:txBody>
      </p:sp>
      <p:pic>
        <p:nvPicPr>
          <p:cNvPr id="206" name="Google Shape;206;p27"/>
          <p:cNvPicPr preferRelativeResize="0"/>
          <p:nvPr/>
        </p:nvPicPr>
        <p:blipFill>
          <a:blip r:embed="rId3">
            <a:alphaModFix/>
          </a:blip>
          <a:stretch>
            <a:fillRect/>
          </a:stretch>
        </p:blipFill>
        <p:spPr>
          <a:xfrm>
            <a:off x="2411550" y="821807"/>
            <a:ext cx="3704029" cy="38273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507999" y="110837"/>
            <a:ext cx="7225666" cy="75507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Description of Proposed System</a:t>
            </a:r>
            <a:endParaRPr b="1" sz="3200">
              <a:solidFill>
                <a:srgbClr val="226292"/>
              </a:solidFill>
              <a:latin typeface="Times New Roman"/>
              <a:ea typeface="Times New Roman"/>
              <a:cs typeface="Times New Roman"/>
              <a:sym typeface="Times New Roman"/>
            </a:endParaRPr>
          </a:p>
        </p:txBody>
      </p:sp>
      <p:sp>
        <p:nvSpPr>
          <p:cNvPr id="212" name="Google Shape;212;p28"/>
          <p:cNvSpPr txBox="1"/>
          <p:nvPr/>
        </p:nvSpPr>
        <p:spPr>
          <a:xfrm>
            <a:off x="797513" y="806575"/>
            <a:ext cx="6764100" cy="45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1. Data Collection</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Agricultural datasets are collected from Kaggle, containing parameters like nitrogen, phosphorus, potassium, temperature, humidity, pH, and rainfall.</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2. Data Preprocessing</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The data is cleaned and normalized to ensure consistency and improve model accuracy.</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3. Machine Learning Model</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The dataset is split into training and testing sets to build a model that predicts crop suitability.</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4. Crop Recommendation Model</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The trained model predicts the most suitable crop based on real-time environmental input.</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5. User Interface</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A user-friendly web application allows farmers to enter data and receive crop recommendations instantly.</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507999" y="138546"/>
            <a:ext cx="7225666" cy="75507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Description of Proposed System</a:t>
            </a:r>
            <a:endParaRPr b="1" sz="3200">
              <a:solidFill>
                <a:srgbClr val="226292"/>
              </a:solidFill>
              <a:latin typeface="Times New Roman"/>
              <a:ea typeface="Times New Roman"/>
              <a:cs typeface="Times New Roman"/>
              <a:sym typeface="Times New Roman"/>
            </a:endParaRPr>
          </a:p>
        </p:txBody>
      </p:sp>
      <p:sp>
        <p:nvSpPr>
          <p:cNvPr id="218" name="Google Shape;218;p29"/>
          <p:cNvSpPr txBox="1"/>
          <p:nvPr/>
        </p:nvSpPr>
        <p:spPr>
          <a:xfrm>
            <a:off x="883075" y="955900"/>
            <a:ext cx="6764100" cy="37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6. IoT Sensors</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Sensors collect real-time data such as temperature, humidity, pH, and nutrient levels every 10 seconds.</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7. ESP8266 Wi-Fi Module</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This module sends sensor data to the server using HTTP POST requests via Wi-Fi.</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8. Apache Server</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Apache receives the sensor data and forwards it to the database for storage.</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9. PHP Script (Insert.php)</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A PHP script handles data insertion into the MySQL database in real time.</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10. MySQL Database</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1350">
                <a:solidFill>
                  <a:srgbClr val="3F3F3F"/>
                </a:solidFill>
                <a:latin typeface="Trebuchet MS"/>
                <a:ea typeface="Trebuchet MS"/>
                <a:cs typeface="Trebuchet MS"/>
                <a:sym typeface="Trebuchet MS"/>
              </a:rPr>
              <a:t>The database stores current and historical sensor data for accurate crop predictions.</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1350">
              <a:solidFill>
                <a:srgbClr val="3F3F3F"/>
              </a:solidFill>
              <a:latin typeface="Trebuchet MS"/>
              <a:ea typeface="Trebuchet MS"/>
              <a:cs typeface="Trebuchet MS"/>
              <a:sym typeface="Trebuchet MS"/>
            </a:endParaRPr>
          </a:p>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nvSpPr>
        <p:spPr>
          <a:xfrm>
            <a:off x="526288" y="154526"/>
            <a:ext cx="7841665" cy="829146"/>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US" sz="3200">
                <a:solidFill>
                  <a:srgbClr val="226292"/>
                </a:solidFill>
                <a:latin typeface="Times New Roman"/>
                <a:ea typeface="Times New Roman"/>
                <a:cs typeface="Times New Roman"/>
                <a:sym typeface="Times New Roman"/>
              </a:rPr>
              <a:t>Technologies Stack</a:t>
            </a:r>
            <a:r>
              <a:rPr lang="en-US" sz="3200">
                <a:solidFill>
                  <a:srgbClr val="226292"/>
                </a:solidFill>
                <a:latin typeface="Times New Roman"/>
                <a:ea typeface="Times New Roman"/>
                <a:cs typeface="Times New Roman"/>
                <a:sym typeface="Times New Roman"/>
              </a:rPr>
              <a:t> </a:t>
            </a:r>
            <a:r>
              <a:rPr b="1" lang="en-US" sz="3200">
                <a:solidFill>
                  <a:srgbClr val="226292"/>
                </a:solidFill>
                <a:latin typeface="Times New Roman"/>
                <a:ea typeface="Times New Roman"/>
                <a:cs typeface="Times New Roman"/>
                <a:sym typeface="Times New Roman"/>
              </a:rPr>
              <a:t>for Proposed System</a:t>
            </a:r>
            <a:endParaRPr b="1" sz="3200">
              <a:solidFill>
                <a:srgbClr val="226292"/>
              </a:solidFill>
              <a:latin typeface="Times New Roman"/>
              <a:ea typeface="Times New Roman"/>
              <a:cs typeface="Times New Roman"/>
              <a:sym typeface="Times New Roman"/>
            </a:endParaRPr>
          </a:p>
        </p:txBody>
      </p:sp>
      <p:sp>
        <p:nvSpPr>
          <p:cNvPr id="224" name="Google Shape;224;p30"/>
          <p:cNvSpPr txBox="1"/>
          <p:nvPr/>
        </p:nvSpPr>
        <p:spPr>
          <a:xfrm>
            <a:off x="526288" y="1330701"/>
            <a:ext cx="3517200" cy="3343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226292"/>
              </a:buClr>
              <a:buSzPts val="1600"/>
              <a:buFont typeface="Noto Sans Symbols"/>
              <a:buChar char="⮚"/>
            </a:pPr>
            <a:r>
              <a:rPr lang="en-US" sz="1600">
                <a:solidFill>
                  <a:srgbClr val="226292"/>
                </a:solidFill>
                <a:latin typeface="Times New Roman"/>
                <a:ea typeface="Times New Roman"/>
                <a:cs typeface="Times New Roman"/>
                <a:sym typeface="Times New Roman"/>
              </a:rPr>
              <a:t>Python</a:t>
            </a:r>
            <a:endParaRPr sz="1600">
              <a:solidFill>
                <a:srgbClr val="226292"/>
              </a:solidFill>
              <a:latin typeface="Times New Roman"/>
              <a:ea typeface="Times New Roman"/>
              <a:cs typeface="Times New Roman"/>
              <a:sym typeface="Times New Roman"/>
            </a:endParaRPr>
          </a:p>
          <a:p>
            <a:pPr indent="-330200" lvl="0" marL="457200" marR="0" rtl="0" algn="l">
              <a:lnSpc>
                <a:spcPct val="150000"/>
              </a:lnSpc>
              <a:spcBef>
                <a:spcPts val="0"/>
              </a:spcBef>
              <a:spcAft>
                <a:spcPts val="0"/>
              </a:spcAft>
              <a:buClr>
                <a:srgbClr val="226292"/>
              </a:buClr>
              <a:buSzPts val="1600"/>
              <a:buFont typeface="Noto Sans Symbols"/>
              <a:buChar char="⮚"/>
            </a:pPr>
            <a:r>
              <a:rPr lang="en-US" sz="1600">
                <a:solidFill>
                  <a:srgbClr val="226292"/>
                </a:solidFill>
                <a:latin typeface="Times New Roman"/>
                <a:ea typeface="Times New Roman"/>
                <a:cs typeface="Times New Roman"/>
                <a:sym typeface="Times New Roman"/>
              </a:rPr>
              <a:t>PHP</a:t>
            </a:r>
            <a:endParaRPr/>
          </a:p>
          <a:p>
            <a:pPr indent="-330200" lvl="0" marL="457200" marR="0" rtl="0" algn="l">
              <a:lnSpc>
                <a:spcPct val="150000"/>
              </a:lnSpc>
              <a:spcBef>
                <a:spcPts val="0"/>
              </a:spcBef>
              <a:spcAft>
                <a:spcPts val="0"/>
              </a:spcAft>
              <a:buClr>
                <a:srgbClr val="226292"/>
              </a:buClr>
              <a:buSzPts val="1600"/>
              <a:buFont typeface="Noto Sans Symbols"/>
              <a:buChar char="⮚"/>
            </a:pPr>
            <a:r>
              <a:rPr lang="en-US" sz="1600">
                <a:solidFill>
                  <a:srgbClr val="226292"/>
                </a:solidFill>
                <a:latin typeface="Times New Roman"/>
                <a:ea typeface="Times New Roman"/>
                <a:cs typeface="Times New Roman"/>
                <a:sym typeface="Times New Roman"/>
              </a:rPr>
              <a:t>HTML, CSS, JS</a:t>
            </a:r>
            <a:endParaRPr/>
          </a:p>
          <a:p>
            <a:pPr indent="-330200" lvl="0" marL="457200" marR="0" rtl="0" algn="l">
              <a:lnSpc>
                <a:spcPct val="150000"/>
              </a:lnSpc>
              <a:spcBef>
                <a:spcPts val="0"/>
              </a:spcBef>
              <a:spcAft>
                <a:spcPts val="0"/>
              </a:spcAft>
              <a:buClr>
                <a:srgbClr val="226292"/>
              </a:buClr>
              <a:buSzPts val="1600"/>
              <a:buFont typeface="Noto Sans Symbols"/>
              <a:buChar char="⮚"/>
            </a:pPr>
            <a:r>
              <a:rPr lang="en-US" sz="1600">
                <a:solidFill>
                  <a:srgbClr val="226292"/>
                </a:solidFill>
                <a:latin typeface="Times New Roman"/>
                <a:ea typeface="Times New Roman"/>
                <a:cs typeface="Times New Roman"/>
                <a:sym typeface="Times New Roman"/>
              </a:rPr>
              <a:t>JavaScript</a:t>
            </a:r>
            <a:endParaRPr/>
          </a:p>
          <a:p>
            <a:pPr indent="-330200" lvl="0" marL="457200" marR="0" rtl="0" algn="l">
              <a:lnSpc>
                <a:spcPct val="150000"/>
              </a:lnSpc>
              <a:spcBef>
                <a:spcPts val="0"/>
              </a:spcBef>
              <a:spcAft>
                <a:spcPts val="0"/>
              </a:spcAft>
              <a:buClr>
                <a:srgbClr val="226292"/>
              </a:buClr>
              <a:buSzPts val="1600"/>
              <a:buFont typeface="Noto Sans Symbols"/>
              <a:buChar char="⮚"/>
            </a:pPr>
            <a:r>
              <a:rPr lang="en-US" sz="1600">
                <a:solidFill>
                  <a:srgbClr val="226292"/>
                </a:solidFill>
                <a:latin typeface="Times New Roman"/>
                <a:ea typeface="Times New Roman"/>
                <a:cs typeface="Times New Roman"/>
                <a:sym typeface="Times New Roman"/>
              </a:rPr>
              <a:t>MySQL</a:t>
            </a:r>
            <a:endParaRPr/>
          </a:p>
          <a:p>
            <a:pPr indent="-330200" lvl="0" marL="457200" marR="0" rtl="0" algn="l">
              <a:lnSpc>
                <a:spcPct val="150000"/>
              </a:lnSpc>
              <a:spcBef>
                <a:spcPts val="0"/>
              </a:spcBef>
              <a:spcAft>
                <a:spcPts val="0"/>
              </a:spcAft>
              <a:buClr>
                <a:srgbClr val="226292"/>
              </a:buClr>
              <a:buSzPts val="1600"/>
              <a:buFont typeface="Noto Sans Symbols"/>
              <a:buChar char="⮚"/>
            </a:pPr>
            <a:r>
              <a:rPr lang="en-US" sz="1600">
                <a:solidFill>
                  <a:srgbClr val="226292"/>
                </a:solidFill>
                <a:latin typeface="Times New Roman"/>
                <a:ea typeface="Times New Roman"/>
                <a:cs typeface="Times New Roman"/>
                <a:sym typeface="Times New Roman"/>
              </a:rPr>
              <a:t>Xampp</a:t>
            </a:r>
            <a:endParaRPr sz="1600">
              <a:solidFill>
                <a:srgbClr val="226292"/>
              </a:solidFill>
              <a:latin typeface="Times New Roman"/>
              <a:ea typeface="Times New Roman"/>
              <a:cs typeface="Times New Roman"/>
              <a:sym typeface="Times New Roman"/>
            </a:endParaRPr>
          </a:p>
        </p:txBody>
      </p:sp>
      <p:pic>
        <p:nvPicPr>
          <p:cNvPr descr="Python Logo Sketch freebie - Download free resource for Sketch - Sketch App  Sources" id="225" name="Google Shape;225;p30"/>
          <p:cNvPicPr preferRelativeResize="0"/>
          <p:nvPr/>
        </p:nvPicPr>
        <p:blipFill rotWithShape="1">
          <a:blip r:embed="rId3">
            <a:alphaModFix/>
          </a:blip>
          <a:srcRect b="16849" l="24601" r="22081" t="14694"/>
          <a:stretch/>
        </p:blipFill>
        <p:spPr>
          <a:xfrm>
            <a:off x="3206548" y="1330701"/>
            <a:ext cx="1110404" cy="1069277"/>
          </a:xfrm>
          <a:prstGeom prst="rect">
            <a:avLst/>
          </a:prstGeom>
          <a:noFill/>
          <a:ln>
            <a:noFill/>
          </a:ln>
        </p:spPr>
      </p:pic>
      <p:pic>
        <p:nvPicPr>
          <p:cNvPr id="226" name="Google Shape;226;p30"/>
          <p:cNvPicPr preferRelativeResize="0"/>
          <p:nvPr/>
        </p:nvPicPr>
        <p:blipFill rotWithShape="1">
          <a:blip r:embed="rId4">
            <a:alphaModFix/>
          </a:blip>
          <a:srcRect b="0" l="0" r="0" t="0"/>
          <a:stretch/>
        </p:blipFill>
        <p:spPr>
          <a:xfrm>
            <a:off x="5777021" y="1444103"/>
            <a:ext cx="1772714" cy="955875"/>
          </a:xfrm>
          <a:prstGeom prst="rect">
            <a:avLst/>
          </a:prstGeom>
          <a:noFill/>
          <a:ln>
            <a:noFill/>
          </a:ln>
        </p:spPr>
      </p:pic>
      <p:pic>
        <p:nvPicPr>
          <p:cNvPr id="227" name="Google Shape;227;p30"/>
          <p:cNvPicPr preferRelativeResize="0"/>
          <p:nvPr/>
        </p:nvPicPr>
        <p:blipFill rotWithShape="1">
          <a:blip r:embed="rId5">
            <a:alphaModFix/>
          </a:blip>
          <a:srcRect b="0" l="0" r="0" t="0"/>
          <a:stretch/>
        </p:blipFill>
        <p:spPr>
          <a:xfrm>
            <a:off x="3586803" y="2747007"/>
            <a:ext cx="3076575" cy="148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0070C0"/>
              </a:buClr>
              <a:buSzPts val="2700"/>
              <a:buFont typeface="Trebuchet MS"/>
              <a:buNone/>
            </a:pPr>
            <a:r>
              <a:rPr lang="en-US">
                <a:solidFill>
                  <a:srgbClr val="0070C0"/>
                </a:solidFill>
              </a:rPr>
              <a:t>Hardware Setup</a:t>
            </a:r>
            <a:endParaRPr/>
          </a:p>
        </p:txBody>
      </p:sp>
      <p:sp>
        <p:nvSpPr>
          <p:cNvPr id="233" name="Google Shape;233;p31"/>
          <p:cNvSpPr txBox="1"/>
          <p:nvPr>
            <p:ph idx="2" type="body"/>
          </p:nvPr>
        </p:nvSpPr>
        <p:spPr>
          <a:xfrm>
            <a:off x="506809" y="1119672"/>
            <a:ext cx="6696424" cy="3411349"/>
          </a:xfrm>
          <a:prstGeom prst="rect">
            <a:avLst/>
          </a:prstGeom>
          <a:noFill/>
          <a:ln>
            <a:noFill/>
          </a:ln>
        </p:spPr>
        <p:txBody>
          <a:bodyPr anchorCtr="0" anchor="t" bIns="45700" lIns="91425" spcFirstLastPara="1" rIns="91425" wrap="square" tIns="45700">
            <a:normAutofit/>
          </a:bodyPr>
          <a:lstStyle/>
          <a:p>
            <a:pPr indent="-257175" lvl="0" marL="257175" rtl="0" algn="l">
              <a:spcBef>
                <a:spcPts val="0"/>
              </a:spcBef>
              <a:spcAft>
                <a:spcPts val="0"/>
              </a:spcAft>
              <a:buSzPts val="1120"/>
              <a:buChar char="►"/>
            </a:pPr>
            <a:r>
              <a:rPr b="1" lang="en-US" sz="1400">
                <a:solidFill>
                  <a:srgbClr val="0070C0"/>
                </a:solidFill>
                <a:latin typeface="Times New Roman"/>
                <a:ea typeface="Times New Roman"/>
                <a:cs typeface="Times New Roman"/>
                <a:sym typeface="Times New Roman"/>
              </a:rPr>
              <a:t>DHT11 Sensor: </a:t>
            </a:r>
            <a:endParaRPr/>
          </a:p>
          <a:p>
            <a:pPr indent="-400050" lvl="0" marL="400050" rtl="0" algn="l">
              <a:spcBef>
                <a:spcPts val="750"/>
              </a:spcBef>
              <a:spcAft>
                <a:spcPts val="0"/>
              </a:spcAft>
              <a:buSzPts val="1120"/>
              <a:buFont typeface="Trebuchet MS"/>
              <a:buAutoNum type="romanLcPeriod"/>
            </a:pPr>
            <a:r>
              <a:rPr lang="en-US" sz="1400">
                <a:solidFill>
                  <a:srgbClr val="16B0E3"/>
                </a:solidFill>
                <a:latin typeface="Times New Roman"/>
                <a:ea typeface="Times New Roman"/>
                <a:cs typeface="Times New Roman"/>
                <a:sym typeface="Times New Roman"/>
              </a:rPr>
              <a:t>Low-cost digital sensor for temperature and humidity measurement. </a:t>
            </a:r>
            <a:endParaRPr/>
          </a:p>
          <a:p>
            <a:pPr indent="-400050" lvl="0" marL="400050" rtl="0" algn="l">
              <a:spcBef>
                <a:spcPts val="750"/>
              </a:spcBef>
              <a:spcAft>
                <a:spcPts val="0"/>
              </a:spcAft>
              <a:buSzPts val="1120"/>
              <a:buFont typeface="Trebuchet MS"/>
              <a:buAutoNum type="romanLcPeriod"/>
            </a:pPr>
            <a:r>
              <a:rPr lang="en-US" sz="1400">
                <a:solidFill>
                  <a:srgbClr val="16B0E3"/>
                </a:solidFill>
                <a:latin typeface="Times New Roman"/>
                <a:ea typeface="Times New Roman"/>
                <a:cs typeface="Times New Roman"/>
                <a:sym typeface="Times New Roman"/>
              </a:rPr>
              <a:t>Easily interfaced with microcontrollers (Arduino, Raspberry Pi, etc.).</a:t>
            </a:r>
            <a:endParaRPr/>
          </a:p>
          <a:p>
            <a:pPr indent="-257175" lvl="0" marL="257175" rtl="0" algn="l">
              <a:spcBef>
                <a:spcPts val="750"/>
              </a:spcBef>
              <a:spcAft>
                <a:spcPts val="0"/>
              </a:spcAft>
              <a:buSzPts val="1120"/>
              <a:buChar char="►"/>
            </a:pPr>
            <a:r>
              <a:rPr b="1" lang="en-US" sz="1400">
                <a:solidFill>
                  <a:srgbClr val="0070C0"/>
                </a:solidFill>
                <a:latin typeface="Times New Roman"/>
                <a:ea typeface="Times New Roman"/>
                <a:cs typeface="Times New Roman"/>
                <a:sym typeface="Times New Roman"/>
              </a:rPr>
              <a:t>Humidity:    </a:t>
            </a:r>
            <a:endParaRPr/>
          </a:p>
          <a:p>
            <a:pPr indent="-400050" lvl="0" marL="400050" rtl="0" algn="l">
              <a:spcBef>
                <a:spcPts val="750"/>
              </a:spcBef>
              <a:spcAft>
                <a:spcPts val="0"/>
              </a:spcAft>
              <a:buSzPts val="1040"/>
              <a:buFont typeface="Trebuchet MS"/>
              <a:buAutoNum type="romanLcPeriod"/>
            </a:pPr>
            <a:r>
              <a:rPr lang="en-US">
                <a:solidFill>
                  <a:srgbClr val="16B0E3"/>
                </a:solidFill>
                <a:latin typeface="Times New Roman"/>
                <a:ea typeface="Times New Roman"/>
                <a:cs typeface="Times New Roman"/>
                <a:sym typeface="Times New Roman"/>
              </a:rPr>
              <a:t>Measures water vapor present in the air.     </a:t>
            </a:r>
            <a:endParaRPr/>
          </a:p>
          <a:p>
            <a:pPr indent="-400050" lvl="0" marL="400050" rtl="0" algn="l">
              <a:spcBef>
                <a:spcPts val="750"/>
              </a:spcBef>
              <a:spcAft>
                <a:spcPts val="0"/>
              </a:spcAft>
              <a:buSzPts val="1040"/>
              <a:buFont typeface="Trebuchet MS"/>
              <a:buAutoNum type="romanLcPeriod"/>
            </a:pPr>
            <a:r>
              <a:rPr lang="en-US">
                <a:solidFill>
                  <a:srgbClr val="16B0E3"/>
                </a:solidFill>
                <a:latin typeface="Times New Roman"/>
                <a:ea typeface="Times New Roman"/>
                <a:cs typeface="Times New Roman"/>
                <a:sym typeface="Times New Roman"/>
              </a:rPr>
              <a:t>Affects physical, chemical, and biological processes.</a:t>
            </a:r>
            <a:endParaRPr/>
          </a:p>
          <a:p>
            <a:pPr indent="-257175" lvl="0" marL="257175" rtl="0" algn="l">
              <a:spcBef>
                <a:spcPts val="750"/>
              </a:spcBef>
              <a:spcAft>
                <a:spcPts val="0"/>
              </a:spcAft>
              <a:buSzPts val="1120"/>
              <a:buChar char="►"/>
            </a:pPr>
            <a:r>
              <a:rPr b="1" lang="en-US" sz="1400">
                <a:solidFill>
                  <a:srgbClr val="0070C0"/>
                </a:solidFill>
                <a:latin typeface="Times New Roman"/>
                <a:ea typeface="Times New Roman"/>
                <a:cs typeface="Times New Roman"/>
                <a:sym typeface="Times New Roman"/>
              </a:rPr>
              <a:t>NodeMCU:</a:t>
            </a:r>
            <a:endParaRPr/>
          </a:p>
          <a:p>
            <a:pPr indent="-400050" lvl="0" marL="400050" rtl="0" algn="l">
              <a:spcBef>
                <a:spcPts val="750"/>
              </a:spcBef>
              <a:spcAft>
                <a:spcPts val="0"/>
              </a:spcAft>
              <a:buSzPts val="960"/>
              <a:buFont typeface="Trebuchet MS"/>
              <a:buAutoNum type="romanLcPeriod"/>
            </a:pPr>
            <a:r>
              <a:rPr lang="en-US" sz="1200">
                <a:solidFill>
                  <a:srgbClr val="16B0E3"/>
                </a:solidFill>
                <a:latin typeface="Times New Roman"/>
                <a:ea typeface="Times New Roman"/>
                <a:cs typeface="Times New Roman"/>
                <a:sym typeface="Times New Roman"/>
              </a:rPr>
              <a:t>NodeMCU is an open-source IoT platform.- </a:t>
            </a:r>
            <a:endParaRPr/>
          </a:p>
          <a:p>
            <a:pPr indent="-400050" lvl="0" marL="400050" rtl="0" algn="l">
              <a:spcBef>
                <a:spcPts val="750"/>
              </a:spcBef>
              <a:spcAft>
                <a:spcPts val="0"/>
              </a:spcAft>
              <a:buSzPts val="960"/>
              <a:buFont typeface="Trebuchet MS"/>
              <a:buAutoNum type="romanLcPeriod"/>
            </a:pPr>
            <a:r>
              <a:rPr lang="en-US" sz="1200">
                <a:solidFill>
                  <a:srgbClr val="16B0E3"/>
                </a:solidFill>
                <a:latin typeface="Times New Roman"/>
                <a:ea typeface="Times New Roman"/>
                <a:cs typeface="Times New Roman"/>
                <a:sym typeface="Times New Roman"/>
              </a:rPr>
              <a:t>Based on the ESP8266 Wi-Fi module.</a:t>
            </a:r>
            <a:endParaRPr/>
          </a:p>
          <a:p>
            <a:pPr indent="-400050" lvl="0" marL="400050" rtl="0" algn="l">
              <a:spcBef>
                <a:spcPts val="750"/>
              </a:spcBef>
              <a:spcAft>
                <a:spcPts val="0"/>
              </a:spcAft>
              <a:buSzPts val="960"/>
              <a:buFont typeface="Trebuchet MS"/>
              <a:buAutoNum type="romanLcPeriod"/>
            </a:pPr>
            <a:r>
              <a:rPr lang="en-US" sz="1200">
                <a:solidFill>
                  <a:srgbClr val="16B0E3"/>
                </a:solidFill>
                <a:latin typeface="Times New Roman"/>
                <a:ea typeface="Times New Roman"/>
                <a:cs typeface="Times New Roman"/>
                <a:sym typeface="Times New Roman"/>
              </a:rPr>
              <a:t>Provides an edge in data transmission compared to other microcontroller boards like Arduino and Raspberry Pi.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Dataset</a:t>
            </a:r>
            <a:endParaRPr b="1" sz="3200">
              <a:solidFill>
                <a:srgbClr val="226292"/>
              </a:solidFill>
              <a:latin typeface="Times New Roman"/>
              <a:ea typeface="Times New Roman"/>
              <a:cs typeface="Times New Roman"/>
              <a:sym typeface="Times New Roman"/>
            </a:endParaRPr>
          </a:p>
        </p:txBody>
      </p:sp>
      <p:sp>
        <p:nvSpPr>
          <p:cNvPr id="239" name="Google Shape;239;p32"/>
          <p:cNvSpPr txBox="1"/>
          <p:nvPr>
            <p:ph idx="1" type="body"/>
          </p:nvPr>
        </p:nvSpPr>
        <p:spPr>
          <a:xfrm>
            <a:off x="506808" y="1187646"/>
            <a:ext cx="3139217" cy="43219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440"/>
              <a:buNone/>
            </a:pPr>
            <a:r>
              <a:rPr b="1" lang="en-US">
                <a:solidFill>
                  <a:srgbClr val="226292"/>
                </a:solidFill>
                <a:latin typeface="Times New Roman"/>
                <a:ea typeface="Times New Roman"/>
                <a:cs typeface="Times New Roman"/>
                <a:sym typeface="Times New Roman"/>
              </a:rPr>
              <a:t>Crop Recommendation</a:t>
            </a:r>
            <a:endParaRPr b="1">
              <a:solidFill>
                <a:srgbClr val="226292"/>
              </a:solidFill>
              <a:latin typeface="Times New Roman"/>
              <a:ea typeface="Times New Roman"/>
              <a:cs typeface="Times New Roman"/>
              <a:sym typeface="Times New Roman"/>
            </a:endParaRPr>
          </a:p>
        </p:txBody>
      </p:sp>
      <p:sp>
        <p:nvSpPr>
          <p:cNvPr id="240" name="Google Shape;240;p32"/>
          <p:cNvSpPr txBox="1"/>
          <p:nvPr>
            <p:ph idx="2" type="body"/>
          </p:nvPr>
        </p:nvSpPr>
        <p:spPr>
          <a:xfrm>
            <a:off x="421084" y="1738608"/>
            <a:ext cx="7465616" cy="3262017"/>
          </a:xfrm>
          <a:prstGeom prst="rect">
            <a:avLst/>
          </a:prstGeom>
          <a:noFill/>
          <a:ln>
            <a:noFill/>
          </a:ln>
        </p:spPr>
        <p:txBody>
          <a:bodyPr anchorCtr="0" anchor="t" bIns="45700" lIns="91425" spcFirstLastPara="1" rIns="91425" wrap="square" tIns="45700">
            <a:noAutofit/>
          </a:bodyPr>
          <a:lstStyle/>
          <a:p>
            <a:pPr indent="-257175" lvl="0" marL="257175" rtl="0" algn="l">
              <a:spcBef>
                <a:spcPts val="0"/>
              </a:spcBef>
              <a:spcAft>
                <a:spcPts val="0"/>
              </a:spcAft>
              <a:buSzPts val="1120"/>
              <a:buChar char="►"/>
            </a:pPr>
            <a:r>
              <a:rPr b="1" lang="en-US" sz="1400">
                <a:solidFill>
                  <a:srgbClr val="226292"/>
                </a:solidFill>
                <a:latin typeface="Times New Roman"/>
                <a:ea typeface="Times New Roman"/>
                <a:cs typeface="Times New Roman"/>
                <a:sym typeface="Times New Roman"/>
              </a:rPr>
              <a:t>Features:</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Nitrogen</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Potassium</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Phosphorous</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Humidity</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Temperatures</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Ph</a:t>
            </a:r>
            <a:endParaRPr/>
          </a:p>
          <a:p>
            <a:pPr indent="-257175" lvl="0" marL="257175" rtl="0" algn="l">
              <a:spcBef>
                <a:spcPts val="750"/>
              </a:spcBef>
              <a:spcAft>
                <a:spcPts val="0"/>
              </a:spcAft>
              <a:buSzPts val="1120"/>
              <a:buFont typeface="Arial"/>
              <a:buChar char="•"/>
            </a:pPr>
            <a:r>
              <a:rPr lang="en-US" sz="1400">
                <a:solidFill>
                  <a:srgbClr val="226292"/>
                </a:solidFill>
                <a:latin typeface="Times New Roman"/>
                <a:ea typeface="Times New Roman"/>
                <a:cs typeface="Times New Roman"/>
                <a:sym typeface="Times New Roman"/>
              </a:rPr>
              <a:t>Rainfall</a:t>
            </a:r>
            <a:endParaRPr/>
          </a:p>
          <a:p>
            <a:pPr indent="-257175" lvl="0" marL="257175" rtl="0" algn="l">
              <a:spcBef>
                <a:spcPts val="750"/>
              </a:spcBef>
              <a:spcAft>
                <a:spcPts val="0"/>
              </a:spcAft>
              <a:buSzPts val="1120"/>
              <a:buFont typeface="Arial"/>
              <a:buChar char="•"/>
            </a:pPr>
            <a:r>
              <a:rPr lang="en-US" sz="1400" u="sng">
                <a:solidFill>
                  <a:schemeClr val="hlink"/>
                </a:solidFill>
                <a:latin typeface="Times New Roman"/>
                <a:ea typeface="Times New Roman"/>
                <a:cs typeface="Times New Roman"/>
                <a:sym typeface="Times New Roman"/>
                <a:hlinkClick r:id="rId3"/>
              </a:rPr>
              <a:t>https://www.kaggle.com/datasets/atharvaingle/crop-recommendation-dataset</a:t>
            </a:r>
            <a:r>
              <a:rPr lang="en-US" sz="1400">
                <a:solidFill>
                  <a:srgbClr val="226292"/>
                </a:solidFill>
                <a:latin typeface="Times New Roman"/>
                <a:ea typeface="Times New Roman"/>
                <a:cs typeface="Times New Roman"/>
                <a:sym typeface="Times New Roman"/>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866214" y="96983"/>
            <a:ext cx="7065511" cy="8866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Home Page</a:t>
            </a:r>
            <a:endParaRPr b="1" sz="3200">
              <a:solidFill>
                <a:srgbClr val="226292"/>
              </a:solidFill>
              <a:latin typeface="Times New Roman"/>
              <a:ea typeface="Times New Roman"/>
              <a:cs typeface="Times New Roman"/>
              <a:sym typeface="Times New Roman"/>
            </a:endParaRPr>
          </a:p>
        </p:txBody>
      </p:sp>
      <p:pic>
        <p:nvPicPr>
          <p:cNvPr id="246" name="Google Shape;246;p33"/>
          <p:cNvPicPr preferRelativeResize="0"/>
          <p:nvPr/>
        </p:nvPicPr>
        <p:blipFill rotWithShape="1">
          <a:blip r:embed="rId3">
            <a:alphaModFix/>
          </a:blip>
          <a:srcRect b="0" l="0" r="0" t="0"/>
          <a:stretch/>
        </p:blipFill>
        <p:spPr>
          <a:xfrm>
            <a:off x="1795899" y="983673"/>
            <a:ext cx="5206139" cy="3511592"/>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866214" y="96983"/>
            <a:ext cx="7065511" cy="8866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Farmer Module</a:t>
            </a:r>
            <a:endParaRPr b="1" sz="3200">
              <a:solidFill>
                <a:srgbClr val="226292"/>
              </a:solidFill>
              <a:latin typeface="Times New Roman"/>
              <a:ea typeface="Times New Roman"/>
              <a:cs typeface="Times New Roman"/>
              <a:sym typeface="Times New Roman"/>
            </a:endParaRPr>
          </a:p>
        </p:txBody>
      </p:sp>
      <p:sp>
        <p:nvSpPr>
          <p:cNvPr id="252" name="Google Shape;252;p34"/>
          <p:cNvSpPr/>
          <p:nvPr/>
        </p:nvSpPr>
        <p:spPr>
          <a:xfrm>
            <a:off x="3502227" y="2828916"/>
            <a:ext cx="1455534" cy="621504"/>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Profile</a:t>
            </a:r>
            <a:endParaRPr sz="1800">
              <a:solidFill>
                <a:schemeClr val="dk1"/>
              </a:solidFill>
              <a:latin typeface="Trebuchet MS"/>
              <a:ea typeface="Trebuchet MS"/>
              <a:cs typeface="Trebuchet MS"/>
              <a:sym typeface="Trebuchet MS"/>
            </a:endParaRPr>
          </a:p>
        </p:txBody>
      </p:sp>
      <p:sp>
        <p:nvSpPr>
          <p:cNvPr id="253" name="Google Shape;253;p34"/>
          <p:cNvSpPr/>
          <p:nvPr/>
        </p:nvSpPr>
        <p:spPr>
          <a:xfrm>
            <a:off x="3214686" y="890804"/>
            <a:ext cx="1743075" cy="537946"/>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Farmer</a:t>
            </a:r>
            <a:endParaRPr sz="1800">
              <a:solidFill>
                <a:schemeClr val="dk1"/>
              </a:solidFill>
              <a:latin typeface="Trebuchet MS"/>
              <a:ea typeface="Trebuchet MS"/>
              <a:cs typeface="Trebuchet MS"/>
              <a:sym typeface="Trebuchet MS"/>
            </a:endParaRPr>
          </a:p>
        </p:txBody>
      </p:sp>
      <p:cxnSp>
        <p:nvCxnSpPr>
          <p:cNvPr id="254" name="Google Shape;254;p34"/>
          <p:cNvCxnSpPr>
            <a:stCxn id="253" idx="2"/>
          </p:cNvCxnSpPr>
          <p:nvPr/>
        </p:nvCxnSpPr>
        <p:spPr>
          <a:xfrm>
            <a:off x="4086224" y="1428750"/>
            <a:ext cx="0" cy="971400"/>
          </a:xfrm>
          <a:prstGeom prst="straightConnector1">
            <a:avLst/>
          </a:prstGeom>
          <a:noFill/>
          <a:ln cap="rnd" cmpd="sng" w="12700">
            <a:solidFill>
              <a:schemeClr val="dk1"/>
            </a:solidFill>
            <a:prstDash val="solid"/>
            <a:round/>
            <a:headEnd len="sm" w="sm" type="none"/>
            <a:tailEnd len="sm" w="sm" type="none"/>
          </a:ln>
        </p:spPr>
      </p:cxnSp>
      <p:cxnSp>
        <p:nvCxnSpPr>
          <p:cNvPr id="255" name="Google Shape;255;p34"/>
          <p:cNvCxnSpPr/>
          <p:nvPr/>
        </p:nvCxnSpPr>
        <p:spPr>
          <a:xfrm>
            <a:off x="1904715" y="2400297"/>
            <a:ext cx="4385357" cy="7143"/>
          </a:xfrm>
          <a:prstGeom prst="straightConnector1">
            <a:avLst/>
          </a:prstGeom>
          <a:noFill/>
          <a:ln cap="rnd" cmpd="sng" w="12700">
            <a:solidFill>
              <a:schemeClr val="dk1"/>
            </a:solidFill>
            <a:prstDash val="solid"/>
            <a:round/>
            <a:headEnd len="sm" w="sm" type="none"/>
            <a:tailEnd len="sm" w="sm" type="none"/>
          </a:ln>
        </p:spPr>
      </p:cxnSp>
      <p:cxnSp>
        <p:nvCxnSpPr>
          <p:cNvPr id="256" name="Google Shape;256;p34"/>
          <p:cNvCxnSpPr/>
          <p:nvPr/>
        </p:nvCxnSpPr>
        <p:spPr>
          <a:xfrm>
            <a:off x="1904715" y="2407440"/>
            <a:ext cx="0" cy="400049"/>
          </a:xfrm>
          <a:prstGeom prst="straightConnector1">
            <a:avLst/>
          </a:prstGeom>
          <a:noFill/>
          <a:ln cap="rnd" cmpd="sng" w="12700">
            <a:solidFill>
              <a:schemeClr val="dk1"/>
            </a:solidFill>
            <a:prstDash val="solid"/>
            <a:round/>
            <a:headEnd len="sm" w="sm" type="none"/>
            <a:tailEnd len="med" w="med" type="triangle"/>
          </a:ln>
        </p:spPr>
      </p:cxnSp>
      <p:sp>
        <p:nvSpPr>
          <p:cNvPr id="257" name="Google Shape;257;p34"/>
          <p:cNvSpPr/>
          <p:nvPr/>
        </p:nvSpPr>
        <p:spPr>
          <a:xfrm>
            <a:off x="866214" y="2800346"/>
            <a:ext cx="2077002" cy="635790"/>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Crop Recommendation</a:t>
            </a:r>
            <a:endParaRPr sz="1800">
              <a:solidFill>
                <a:schemeClr val="dk1"/>
              </a:solidFill>
              <a:latin typeface="Trebuchet MS"/>
              <a:ea typeface="Trebuchet MS"/>
              <a:cs typeface="Trebuchet MS"/>
              <a:sym typeface="Trebuchet MS"/>
            </a:endParaRPr>
          </a:p>
        </p:txBody>
      </p:sp>
      <p:cxnSp>
        <p:nvCxnSpPr>
          <p:cNvPr id="258" name="Google Shape;258;p34"/>
          <p:cNvCxnSpPr/>
          <p:nvPr/>
        </p:nvCxnSpPr>
        <p:spPr>
          <a:xfrm>
            <a:off x="6290072" y="2400297"/>
            <a:ext cx="0" cy="400049"/>
          </a:xfrm>
          <a:prstGeom prst="straightConnector1">
            <a:avLst/>
          </a:prstGeom>
          <a:noFill/>
          <a:ln cap="rnd" cmpd="sng" w="12700">
            <a:solidFill>
              <a:schemeClr val="dk1"/>
            </a:solidFill>
            <a:prstDash val="solid"/>
            <a:round/>
            <a:headEnd len="sm" w="sm" type="none"/>
            <a:tailEnd len="med" w="med" type="triangle"/>
          </a:ln>
        </p:spPr>
      </p:cxnSp>
      <p:sp>
        <p:nvSpPr>
          <p:cNvPr id="259" name="Google Shape;259;p34"/>
          <p:cNvSpPr/>
          <p:nvPr/>
        </p:nvSpPr>
        <p:spPr>
          <a:xfrm>
            <a:off x="5489976" y="2800348"/>
            <a:ext cx="1600192" cy="635788"/>
          </a:xfrm>
          <a:prstGeom prst="rect">
            <a:avLst/>
          </a:prstGeom>
          <a:solidFill>
            <a:schemeClr val="lt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Weather forecasting</a:t>
            </a:r>
            <a:endParaRPr sz="1800">
              <a:solidFill>
                <a:schemeClr val="dk1"/>
              </a:solidFill>
              <a:latin typeface="Trebuchet MS"/>
              <a:ea typeface="Trebuchet MS"/>
              <a:cs typeface="Trebuchet MS"/>
              <a:sym typeface="Trebuchet MS"/>
            </a:endParaRPr>
          </a:p>
        </p:txBody>
      </p:sp>
      <p:cxnSp>
        <p:nvCxnSpPr>
          <p:cNvPr id="260" name="Google Shape;260;p34"/>
          <p:cNvCxnSpPr/>
          <p:nvPr/>
        </p:nvCxnSpPr>
        <p:spPr>
          <a:xfrm>
            <a:off x="4086223" y="2407440"/>
            <a:ext cx="0" cy="400049"/>
          </a:xfrm>
          <a:prstGeom prst="straightConnector1">
            <a:avLst/>
          </a:prstGeom>
          <a:noFill/>
          <a:ln cap="rnd" cmpd="sng" w="12700">
            <a:solidFill>
              <a:schemeClr val="dk1"/>
            </a:solidFill>
            <a:prstDash val="solid"/>
            <a:round/>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866214" y="96983"/>
            <a:ext cx="7065511" cy="8866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Implementation</a:t>
            </a:r>
            <a:endParaRPr b="1" sz="3200">
              <a:solidFill>
                <a:srgbClr val="226292"/>
              </a:solidFill>
              <a:latin typeface="Times New Roman"/>
              <a:ea typeface="Times New Roman"/>
              <a:cs typeface="Times New Roman"/>
              <a:sym typeface="Times New Roman"/>
            </a:endParaRPr>
          </a:p>
        </p:txBody>
      </p:sp>
      <p:pic>
        <p:nvPicPr>
          <p:cNvPr id="266" name="Google Shape;266;p35"/>
          <p:cNvPicPr preferRelativeResize="0"/>
          <p:nvPr/>
        </p:nvPicPr>
        <p:blipFill rotWithShape="1">
          <a:blip r:embed="rId3">
            <a:alphaModFix/>
          </a:blip>
          <a:srcRect b="0" l="0" r="0" t="0"/>
          <a:stretch/>
        </p:blipFill>
        <p:spPr>
          <a:xfrm>
            <a:off x="866214" y="983673"/>
            <a:ext cx="6822761" cy="3752633"/>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866214" y="96983"/>
            <a:ext cx="7065511" cy="8866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Implementation</a:t>
            </a:r>
            <a:endParaRPr b="1" sz="3200">
              <a:solidFill>
                <a:srgbClr val="226292"/>
              </a:solidFill>
              <a:latin typeface="Times New Roman"/>
              <a:ea typeface="Times New Roman"/>
              <a:cs typeface="Times New Roman"/>
              <a:sym typeface="Times New Roman"/>
            </a:endParaRPr>
          </a:p>
        </p:txBody>
      </p:sp>
      <p:pic>
        <p:nvPicPr>
          <p:cNvPr id="272" name="Google Shape;272;p36"/>
          <p:cNvPicPr preferRelativeResize="0"/>
          <p:nvPr/>
        </p:nvPicPr>
        <p:blipFill rotWithShape="1">
          <a:blip r:embed="rId3">
            <a:alphaModFix/>
          </a:blip>
          <a:srcRect b="0" l="0" r="0" t="0"/>
          <a:stretch/>
        </p:blipFill>
        <p:spPr>
          <a:xfrm>
            <a:off x="1069981" y="983673"/>
            <a:ext cx="6781000" cy="370409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p:nvPr/>
        </p:nvSpPr>
        <p:spPr>
          <a:xfrm>
            <a:off x="1411535" y="-76200"/>
            <a:ext cx="6320921" cy="771564"/>
          </a:xfrm>
          <a:prstGeom prst="rect">
            <a:avLst/>
          </a:prstGeom>
          <a:noFill/>
          <a:ln>
            <a:noFill/>
          </a:ln>
        </p:spPr>
        <p:txBody>
          <a:bodyPr anchorCtr="0" anchor="ctr" bIns="0" lIns="0" spcFirstLastPara="1" rIns="0" wrap="square" tIns="21550">
            <a:noAutofit/>
          </a:bodyPr>
          <a:lstStyle/>
          <a:p>
            <a:pPr indent="0" lvl="0" marL="0" marR="0" rtl="0" algn="ctr">
              <a:lnSpc>
                <a:spcPct val="93000"/>
              </a:lnSpc>
              <a:spcBef>
                <a:spcPts val="0"/>
              </a:spcBef>
              <a:spcAft>
                <a:spcPts val="0"/>
              </a:spcAft>
              <a:buClr>
                <a:srgbClr val="000000"/>
              </a:buClr>
              <a:buSzPts val="2800"/>
              <a:buFont typeface="Times New Roman"/>
              <a:buNone/>
            </a:pPr>
            <a:r>
              <a:rPr b="1" i="0" lang="en-US" sz="2800" u="none" cap="none" strike="noStrike">
                <a:solidFill>
                  <a:srgbClr val="226292"/>
                </a:solidFill>
                <a:latin typeface="Times New Roman"/>
                <a:ea typeface="Times New Roman"/>
                <a:cs typeface="Times New Roman"/>
                <a:sym typeface="Times New Roman"/>
              </a:rPr>
              <a:t>Outline</a:t>
            </a:r>
            <a:endParaRPr/>
          </a:p>
        </p:txBody>
      </p:sp>
      <p:sp>
        <p:nvSpPr>
          <p:cNvPr id="155" name="Google Shape;155;p19"/>
          <p:cNvSpPr/>
          <p:nvPr/>
        </p:nvSpPr>
        <p:spPr>
          <a:xfrm>
            <a:off x="1202345" y="789711"/>
            <a:ext cx="6739299" cy="4575462"/>
          </a:xfrm>
          <a:prstGeom prst="rect">
            <a:avLst/>
          </a:prstGeom>
          <a:noFill/>
          <a:ln>
            <a:noFill/>
          </a:ln>
        </p:spPr>
        <p:txBody>
          <a:bodyPr anchorCtr="0" anchor="t" bIns="0" lIns="0" spcFirstLastPara="1" rIns="0" wrap="square" tIns="14450">
            <a:noAutofit/>
          </a:bodyPr>
          <a:lstStyle/>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Introduction</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Literature Survey of the Existing Systems</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Limitations of the Existing Systems</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Problem Statement </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Proposed System Design</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Description of Proposed System</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Technologies Stack for Proposed System</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Implementation</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Conclusion </a:t>
            </a:r>
            <a:endParaRPr/>
          </a:p>
          <a:p>
            <a:pPr indent="-322263" lvl="0" marL="430213" marR="0" rtl="0" algn="just">
              <a:lnSpc>
                <a:spcPct val="150000"/>
              </a:lnSpc>
              <a:spcBef>
                <a:spcPts val="0"/>
              </a:spcBef>
              <a:spcAft>
                <a:spcPts val="0"/>
              </a:spcAft>
              <a:buClr>
                <a:srgbClr val="226292"/>
              </a:buClr>
              <a:buSzPts val="1800"/>
              <a:buFont typeface="Noto Sans Symbols"/>
              <a:buChar char="▪"/>
            </a:pPr>
            <a:r>
              <a:rPr b="0" i="0" lang="en-US" sz="1800" u="none" cap="none" strike="noStrike">
                <a:solidFill>
                  <a:srgbClr val="226292"/>
                </a:solidFill>
                <a:latin typeface="Times New Roman"/>
                <a:ea typeface="Times New Roman"/>
                <a:cs typeface="Times New Roman"/>
                <a:sym typeface="Times New Roman"/>
              </a:rPr>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rotWithShape="1">
          <a:blip r:embed="rId3">
            <a:alphaModFix/>
          </a:blip>
          <a:srcRect b="0" l="0" r="0" t="0"/>
          <a:stretch/>
        </p:blipFill>
        <p:spPr>
          <a:xfrm>
            <a:off x="639365" y="569951"/>
            <a:ext cx="7865269" cy="4160762"/>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866214" y="96983"/>
            <a:ext cx="7065511" cy="8866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Implementation</a:t>
            </a:r>
            <a:endParaRPr b="1" sz="3200">
              <a:solidFill>
                <a:srgbClr val="226292"/>
              </a:solidFill>
              <a:latin typeface="Times New Roman"/>
              <a:ea typeface="Times New Roman"/>
              <a:cs typeface="Times New Roman"/>
              <a:sym typeface="Times New Roman"/>
            </a:endParaRPr>
          </a:p>
        </p:txBody>
      </p:sp>
      <p:pic>
        <p:nvPicPr>
          <p:cNvPr id="283" name="Google Shape;283;p38"/>
          <p:cNvPicPr preferRelativeResize="0"/>
          <p:nvPr/>
        </p:nvPicPr>
        <p:blipFill rotWithShape="1">
          <a:blip r:embed="rId3">
            <a:alphaModFix/>
          </a:blip>
          <a:srcRect b="0" l="0" r="0" t="0"/>
          <a:stretch/>
        </p:blipFill>
        <p:spPr>
          <a:xfrm>
            <a:off x="785813" y="899672"/>
            <a:ext cx="7276438" cy="380091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536863" y="192231"/>
            <a:ext cx="7997536" cy="79836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Conclusion</a:t>
            </a:r>
            <a:endParaRPr/>
          </a:p>
        </p:txBody>
      </p:sp>
      <p:sp>
        <p:nvSpPr>
          <p:cNvPr id="289" name="Google Shape;289;p39"/>
          <p:cNvSpPr txBox="1"/>
          <p:nvPr>
            <p:ph idx="1" type="body"/>
          </p:nvPr>
        </p:nvSpPr>
        <p:spPr>
          <a:xfrm>
            <a:off x="280554" y="1059873"/>
            <a:ext cx="8253845" cy="3643745"/>
          </a:xfrm>
          <a:prstGeom prst="rect">
            <a:avLst/>
          </a:prstGeom>
          <a:noFill/>
          <a:ln>
            <a:noFill/>
          </a:ln>
        </p:spPr>
        <p:txBody>
          <a:bodyPr anchorCtr="0" anchor="t" bIns="45700" lIns="91425" spcFirstLastPara="1" rIns="91425" wrap="square" tIns="45700">
            <a:normAutofit/>
          </a:bodyPr>
          <a:lstStyle/>
          <a:p>
            <a:pPr indent="-257175" lvl="0" marL="257175" rtl="0" algn="just">
              <a:lnSpc>
                <a:spcPct val="150000"/>
              </a:lnSpc>
              <a:spcBef>
                <a:spcPts val="0"/>
              </a:spcBef>
              <a:spcAft>
                <a:spcPts val="0"/>
              </a:spcAft>
              <a:buClr>
                <a:srgbClr val="226292"/>
              </a:buClr>
              <a:buSzPts val="1120"/>
              <a:buFont typeface="Noto Sans Symbols"/>
              <a:buChar char="❑"/>
            </a:pPr>
            <a:r>
              <a:rPr lang="en-US" sz="1400">
                <a:solidFill>
                  <a:srgbClr val="226292"/>
                </a:solidFill>
                <a:latin typeface="Times New Roman"/>
                <a:ea typeface="Times New Roman"/>
                <a:cs typeface="Times New Roman"/>
                <a:sym typeface="Times New Roman"/>
              </a:rPr>
              <a:t>In conclusion, the Crop Recommendation System can achieved significant success through a comprehensive technological approach. By integrating machine learning models with IoT devices, the system can effectively address the challenges faced by modern agriculture. The use of advanced data processing techniques, real-time monitoring, and customized recommendations will result in a highly accurate and efficient solution. This holistic approach will ensures that farmers receive precise, actionable insights tailored to their specific land conditions. The project’s success is evident in its ability to enhance crop productivity, optimize resource usage, and promote sustainable agricultural practices, delivering a comprehensive and transformative tool for the farming industry.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644543" y="65231"/>
            <a:ext cx="7668184" cy="80760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References</a:t>
            </a:r>
            <a:endParaRPr b="1" sz="3200">
              <a:solidFill>
                <a:srgbClr val="226292"/>
              </a:solidFill>
              <a:latin typeface="Times New Roman"/>
              <a:ea typeface="Times New Roman"/>
              <a:cs typeface="Times New Roman"/>
              <a:sym typeface="Times New Roman"/>
            </a:endParaRPr>
          </a:p>
        </p:txBody>
      </p:sp>
      <p:sp>
        <p:nvSpPr>
          <p:cNvPr id="296" name="Google Shape;296;p40"/>
          <p:cNvSpPr txBox="1"/>
          <p:nvPr>
            <p:ph idx="1" type="body"/>
          </p:nvPr>
        </p:nvSpPr>
        <p:spPr>
          <a:xfrm>
            <a:off x="218286" y="872835"/>
            <a:ext cx="8520698" cy="412865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880"/>
              <a:buNone/>
            </a:pPr>
            <a:r>
              <a:rPr lang="en-US" sz="1100" u="sng">
                <a:solidFill>
                  <a:srgbClr val="226292"/>
                </a:solidFill>
                <a:latin typeface="Times New Roman"/>
                <a:ea typeface="Times New Roman"/>
                <a:cs typeface="Times New Roman"/>
                <a:sym typeface="Times New Roman"/>
              </a:rPr>
              <a:t>Journal Papers</a:t>
            </a:r>
            <a:endParaRPr/>
          </a:p>
          <a:p>
            <a:pPr indent="0" lvl="0" marL="0" rtl="0" algn="just">
              <a:spcBef>
                <a:spcPts val="750"/>
              </a:spcBef>
              <a:spcAft>
                <a:spcPts val="0"/>
              </a:spcAft>
              <a:buSzPts val="880"/>
              <a:buNone/>
            </a:pPr>
            <a:r>
              <a:rPr lang="en-US" sz="1100">
                <a:solidFill>
                  <a:srgbClr val="226292"/>
                </a:solidFill>
                <a:latin typeface="Times New Roman"/>
                <a:ea typeface="Times New Roman"/>
                <a:cs typeface="Times New Roman"/>
                <a:sym typeface="Times New Roman"/>
              </a:rPr>
              <a:t>[1] C. V. Neha Niharika, K. Mothish Kumar, K. Harika, V. Venkatesh and A. Y. Begum, "Crop Recommendation with IOT and ML," 2023 4th International Conference for Emerging Technology (INCET), Belgaum, India, 2023, pp. 1-5, doi: 10.1109/INCET57972.2023.10170561. keywords: {Temperature distribution;Rain;Crops;Production;Humidity;Soil;Predictive models;Machine learning;Random Forest;Arduino;Crop prediction.},</a:t>
            </a:r>
            <a:endParaRPr/>
          </a:p>
          <a:p>
            <a:pPr indent="0" lvl="0" marL="0" rtl="0" algn="just">
              <a:spcBef>
                <a:spcPts val="750"/>
              </a:spcBef>
              <a:spcAft>
                <a:spcPts val="0"/>
              </a:spcAft>
              <a:buSzPts val="880"/>
              <a:buNone/>
            </a:pPr>
            <a:r>
              <a:rPr lang="en-US" sz="1100">
                <a:solidFill>
                  <a:srgbClr val="226292"/>
                </a:solidFill>
                <a:latin typeface="Times New Roman"/>
                <a:ea typeface="Times New Roman"/>
                <a:cs typeface="Times New Roman"/>
                <a:sym typeface="Times New Roman"/>
              </a:rPr>
              <a:t>[2] A. A. Islam Ridoy, M. A. Ismail Siddique and O. Joyti, "A Machine Learning-Driven Crop Recommendation System with IoT Integration," 2024 6th International Conference on Electrical Engineering and Information &amp; Communication Technology (ICEEICT), Dhaka, Bangladesh, 2024, pp. 812-817, doi: 10.1109/ICEEICT62016.2024.10534479. keywords: {Temperature distribution;Machine learning algorithms;Crops;Machine learning;Production;Soil;Internet of Things;IoT;Machine-Learning;Accuracy;Website;Crop Recommendation},</a:t>
            </a:r>
            <a:endParaRPr/>
          </a:p>
          <a:p>
            <a:pPr indent="0" lvl="0" marL="0" rtl="0" algn="just">
              <a:spcBef>
                <a:spcPts val="750"/>
              </a:spcBef>
              <a:spcAft>
                <a:spcPts val="0"/>
              </a:spcAft>
              <a:buSzPts val="880"/>
              <a:buNone/>
            </a:pPr>
            <a:r>
              <a:rPr lang="en-US" sz="1100">
                <a:solidFill>
                  <a:srgbClr val="226292"/>
                </a:solidFill>
                <a:latin typeface="Times New Roman"/>
                <a:ea typeface="Times New Roman"/>
                <a:cs typeface="Times New Roman"/>
                <a:sym typeface="Times New Roman"/>
              </a:rPr>
              <a:t>[3] J. S. Jeyanathan, B. Veerasamy, B. Medha, G. T. V. Sai, R. B. Kumar and V. Sahu, "Design of Crop Recommender System using Machine Learning and IoT," 2023 7th International Conference on Trends in Electronics and Informatics (ICOEI), Tirunelveli, India, 2023, pp. 1127-1132, doi: 10.1109/ICOEI56765.2023.10125963. keywords: {Temperature sensors;Temperature;Soil moisture;Crops;Prototypes;Humidity;Soil;crop recommendation system;STM32;ESP8266;pH values;annual rainfall;Humidity;Temperature;Soil moisture;Proteus},</a:t>
            </a:r>
            <a:endParaRPr/>
          </a:p>
          <a:p>
            <a:pPr indent="0" lvl="0" marL="0" rtl="0" algn="just">
              <a:spcBef>
                <a:spcPts val="750"/>
              </a:spcBef>
              <a:spcAft>
                <a:spcPts val="0"/>
              </a:spcAft>
              <a:buSzPts val="880"/>
              <a:buNone/>
            </a:pPr>
            <a:r>
              <a:rPr lang="en-US" sz="1100">
                <a:solidFill>
                  <a:srgbClr val="226292"/>
                </a:solidFill>
                <a:latin typeface="Times New Roman"/>
                <a:ea typeface="Times New Roman"/>
                <a:cs typeface="Times New Roman"/>
                <a:sym typeface="Times New Roman"/>
              </a:rPr>
              <a:t>[4] Davrazos, Gregory &amp; Panagiotakopoulos, Theodor &amp; Kotsiantis, Sotiris &amp; Kameas, Achilles. (2023). IoT-Enabled Crop Recommendation in Smart Agriculture Using Machine Learning. 1-4. 10.1109/IISA59645.2023.10345924. </a:t>
            </a:r>
            <a:endParaRPr/>
          </a:p>
          <a:p>
            <a:pPr indent="0" lvl="0" marL="0" rtl="0" algn="just">
              <a:spcBef>
                <a:spcPts val="750"/>
              </a:spcBef>
              <a:spcAft>
                <a:spcPts val="0"/>
              </a:spcAft>
              <a:buSzPts val="880"/>
              <a:buNone/>
            </a:pPr>
            <a:r>
              <a:rPr lang="en-US" sz="1100" u="sng">
                <a:solidFill>
                  <a:srgbClr val="226292"/>
                </a:solidFill>
                <a:latin typeface="Times New Roman"/>
                <a:ea typeface="Times New Roman"/>
                <a:cs typeface="Times New Roman"/>
                <a:sym typeface="Times New Roman"/>
              </a:rPr>
              <a:t>Useful Links</a:t>
            </a:r>
            <a:endParaRPr/>
          </a:p>
          <a:p>
            <a:pPr indent="0" lvl="0" marL="0" rtl="0" algn="l">
              <a:spcBef>
                <a:spcPts val="750"/>
              </a:spcBef>
              <a:spcAft>
                <a:spcPts val="0"/>
              </a:spcAft>
              <a:buSzPts val="880"/>
              <a:buNone/>
            </a:pPr>
            <a:r>
              <a:rPr lang="en-US" sz="1100">
                <a:solidFill>
                  <a:srgbClr val="226292"/>
                </a:solidFill>
                <a:latin typeface="Times New Roman"/>
                <a:ea typeface="Times New Roman"/>
                <a:cs typeface="Times New Roman"/>
                <a:sym typeface="Times New Roman"/>
              </a:rPr>
              <a:t>[5] </a:t>
            </a:r>
            <a:r>
              <a:rPr lang="en-US" sz="1100" u="sng">
                <a:solidFill>
                  <a:schemeClr val="hlink"/>
                </a:solidFill>
                <a:latin typeface="Times New Roman"/>
                <a:ea typeface="Times New Roman"/>
                <a:cs typeface="Times New Roman"/>
                <a:sym typeface="Times New Roman"/>
                <a:hlinkClick r:id="rId3"/>
              </a:rPr>
              <a:t>https://www.kaggle.com/datasets/atharvaingle/crop-recommendation-dataset</a:t>
            </a:r>
            <a:endParaRPr sz="1100">
              <a:solidFill>
                <a:srgbClr val="226292"/>
              </a:solidFill>
              <a:latin typeface="Times New Roman"/>
              <a:ea typeface="Times New Roman"/>
              <a:cs typeface="Times New Roman"/>
              <a:sym typeface="Times New Roman"/>
            </a:endParaRPr>
          </a:p>
          <a:p>
            <a:pPr indent="0" lvl="0" marL="0" rtl="0" algn="l">
              <a:spcBef>
                <a:spcPts val="750"/>
              </a:spcBef>
              <a:spcAft>
                <a:spcPts val="0"/>
              </a:spcAft>
              <a:buSzPts val="960"/>
              <a:buNone/>
            </a:pPr>
            <a:br>
              <a:rPr lang="en-US"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nvSpPr>
        <p:spPr>
          <a:xfrm>
            <a:off x="464149" y="1538158"/>
            <a:ext cx="8118360" cy="152244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US" sz="6000" strike="noStrike">
                <a:solidFill>
                  <a:srgbClr val="226292"/>
                </a:solidFill>
                <a:latin typeface="Times New Roman"/>
                <a:ea typeface="Times New Roman"/>
                <a:cs typeface="Times New Roman"/>
                <a:sym typeface="Times New Roman"/>
              </a:rPr>
              <a:t>Thank You</a:t>
            </a:r>
            <a:endParaRPr b="0" sz="6000" strike="noStrike">
              <a:solidFill>
                <a:srgbClr val="226292"/>
              </a:solidFill>
              <a:latin typeface="Arial"/>
              <a:ea typeface="Arial"/>
              <a:cs typeface="Arial"/>
              <a:sym typeface="Arial"/>
            </a:endParaRPr>
          </a:p>
        </p:txBody>
      </p:sp>
      <p:sp>
        <p:nvSpPr>
          <p:cNvPr id="302" name="Google Shape;302;p41"/>
          <p:cNvSpPr txBox="1"/>
          <p:nvPr/>
        </p:nvSpPr>
        <p:spPr>
          <a:xfrm>
            <a:off x="512640" y="3840480"/>
            <a:ext cx="8118360" cy="78732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b="0" sz="3200"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621655" y="256309"/>
            <a:ext cx="7121561" cy="69955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Introduction</a:t>
            </a:r>
            <a:endParaRPr b="1" sz="2800">
              <a:solidFill>
                <a:srgbClr val="226292"/>
              </a:solidFill>
            </a:endParaRPr>
          </a:p>
        </p:txBody>
      </p:sp>
      <p:sp>
        <p:nvSpPr>
          <p:cNvPr id="161" name="Google Shape;161;p20"/>
          <p:cNvSpPr txBox="1"/>
          <p:nvPr>
            <p:ph idx="1" type="body"/>
          </p:nvPr>
        </p:nvSpPr>
        <p:spPr>
          <a:xfrm>
            <a:off x="589745" y="1046018"/>
            <a:ext cx="7185380" cy="3837608"/>
          </a:xfrm>
          <a:prstGeom prst="rect">
            <a:avLst/>
          </a:prstGeom>
          <a:noFill/>
          <a:ln>
            <a:noFill/>
          </a:ln>
        </p:spPr>
        <p:txBody>
          <a:bodyPr anchorCtr="0" anchor="t" bIns="45700" lIns="91425" spcFirstLastPara="1" rIns="91425" wrap="square" tIns="45700">
            <a:noAutofit/>
          </a:bodyPr>
          <a:lstStyle/>
          <a:p>
            <a:pPr indent="-257175" lvl="0" marL="257175" rtl="0" algn="just">
              <a:lnSpc>
                <a:spcPct val="150000"/>
              </a:lnSpc>
              <a:spcBef>
                <a:spcPts val="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Agriculture is the backbone of any country, and it has become the most significant growing sector all over the world because of increasing the population.</a:t>
            </a:r>
            <a:endParaRPr/>
          </a:p>
          <a:p>
            <a:pPr indent="-257175" lvl="0" marL="257175" rtl="0" algn="just">
              <a:lnSpc>
                <a:spcPct val="150000"/>
              </a:lnSpc>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About 60% of our country’s population works in agriculture which contributes more to our country's GDP and employment.</a:t>
            </a:r>
            <a:endParaRPr/>
          </a:p>
          <a:p>
            <a:pPr indent="-257175" lvl="0" marL="257175" rtl="0" algn="just">
              <a:lnSpc>
                <a:spcPct val="150000"/>
              </a:lnSpc>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The main challenge in the agriculture industry is to improve farming efficiency and quality to fulfill the speedily increasing demand for food.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621655" y="256309"/>
            <a:ext cx="7121561" cy="69955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Introduction</a:t>
            </a:r>
            <a:endParaRPr b="1" sz="2800">
              <a:solidFill>
                <a:srgbClr val="226292"/>
              </a:solidFill>
            </a:endParaRPr>
          </a:p>
        </p:txBody>
      </p:sp>
      <p:sp>
        <p:nvSpPr>
          <p:cNvPr id="167" name="Google Shape;167;p21"/>
          <p:cNvSpPr txBox="1"/>
          <p:nvPr>
            <p:ph idx="1" type="body"/>
          </p:nvPr>
        </p:nvSpPr>
        <p:spPr>
          <a:xfrm>
            <a:off x="589745" y="1046018"/>
            <a:ext cx="7185380" cy="3837608"/>
          </a:xfrm>
          <a:prstGeom prst="rect">
            <a:avLst/>
          </a:prstGeom>
          <a:noFill/>
          <a:ln>
            <a:noFill/>
          </a:ln>
        </p:spPr>
        <p:txBody>
          <a:bodyPr anchorCtr="0" anchor="t" bIns="45700" lIns="91425" spcFirstLastPara="1" rIns="91425" wrap="square" tIns="45700">
            <a:noAutofit/>
          </a:bodyPr>
          <a:lstStyle/>
          <a:p>
            <a:pPr indent="-257175" lvl="0" marL="257175" rtl="0" algn="just">
              <a:lnSpc>
                <a:spcPct val="150000"/>
              </a:lnSpc>
              <a:spcBef>
                <a:spcPts val="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The Crop Recommendation system is an innovative solution that leverages the power of Machine Learning (ML) and Internet of Things (IoT) to optimize crop yields and improve agricultural productivity.</a:t>
            </a:r>
            <a:endParaRPr/>
          </a:p>
          <a:p>
            <a:pPr indent="-257175" lvl="0" marL="257175" rtl="0" algn="just">
              <a:lnSpc>
                <a:spcPct val="150000"/>
              </a:lnSpc>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The system uses ML algorithms to analyze various parameters such as soil type, climate, temperature, and humidity to recommend the most suitable crops for a particular region.</a:t>
            </a:r>
            <a:endParaRPr/>
          </a:p>
          <a:p>
            <a:pPr indent="-257175" lvl="0" marL="257175" rtl="0" algn="just">
              <a:lnSpc>
                <a:spcPct val="150000"/>
              </a:lnSpc>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The system provides farmers with personalized crop recommendations, reducing the risk of crop failure and increasing their overall profitability.</a:t>
            </a:r>
            <a:endParaRPr/>
          </a:p>
          <a:p>
            <a:pPr indent="-257175" lvl="0" marL="257175" rtl="0" algn="just">
              <a:lnSpc>
                <a:spcPct val="150000"/>
              </a:lnSpc>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By leveraging ML and IoT, the system aims to increase crop yields, reduce waste, and promote sustainable agriculture practices.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816210" y="142516"/>
            <a:ext cx="7190202" cy="73140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Literature Survey</a:t>
            </a:r>
            <a:endParaRPr b="1" sz="3200">
              <a:solidFill>
                <a:srgbClr val="226292"/>
              </a:solidFill>
              <a:latin typeface="Times New Roman"/>
              <a:ea typeface="Times New Roman"/>
              <a:cs typeface="Times New Roman"/>
              <a:sym typeface="Times New Roman"/>
            </a:endParaRPr>
          </a:p>
        </p:txBody>
      </p:sp>
      <p:graphicFrame>
        <p:nvGraphicFramePr>
          <p:cNvPr id="173" name="Google Shape;173;p22"/>
          <p:cNvGraphicFramePr/>
          <p:nvPr/>
        </p:nvGraphicFramePr>
        <p:xfrm>
          <a:off x="214077" y="978694"/>
          <a:ext cx="3000000" cy="3000000"/>
        </p:xfrm>
        <a:graphic>
          <a:graphicData uri="http://schemas.openxmlformats.org/drawingml/2006/table">
            <a:tbl>
              <a:tblPr>
                <a:gradFill>
                  <a:gsLst>
                    <a:gs pos="0">
                      <a:srgbClr val="D2EDF9"/>
                    </a:gs>
                    <a:gs pos="88000">
                      <a:srgbClr val="7BD1F1"/>
                    </a:gs>
                    <a:gs pos="100000">
                      <a:srgbClr val="7BD1F1"/>
                    </a:gs>
                  </a:gsLst>
                  <a:lin ang="5400000" scaled="0"/>
                </a:gradFill>
                <a:tableStyleId>{BFB0A12B-DC75-46A7-847B-3F2745215976}</a:tableStyleId>
              </a:tblPr>
              <a:tblGrid>
                <a:gridCol w="621150"/>
                <a:gridCol w="1388850"/>
                <a:gridCol w="1584275"/>
                <a:gridCol w="4419025"/>
              </a:tblGrid>
              <a:tr h="258850">
                <a:tc>
                  <a:txBody>
                    <a:bodyPr/>
                    <a:lstStyle/>
                    <a:p>
                      <a:pPr indent="0" lvl="0" marL="0" marR="0" rtl="0" algn="ctr">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Sr. No </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ctr">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Title</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ctr">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Author Name </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ctr">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Description </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r>
              <a:tr h="1584100">
                <a:tc>
                  <a:txBody>
                    <a:bodyPr/>
                    <a:lstStyle/>
                    <a:p>
                      <a:pPr indent="0" lvl="0" marL="0" marR="0" rtl="0" algn="ctr">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1.</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Crop Recommendation with IOT and ML (IEEE EXPLORE 2023) [1]</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C. V. Neha Niharika;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K. Mothish Kumar;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K. Harika;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V. Venkatesh;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A. Yasmine Begum</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The project includes an Arduino-based hardware kit that provides information on pH, temperature, humidity, and the likelihood of rain by integrating this data on a webpage with a machine learning backend that uses the Random Forest algorithm to estimate crop output.</a:t>
                      </a:r>
                      <a:endParaRPr/>
                    </a:p>
                    <a:p>
                      <a:pPr indent="0" lvl="0" marL="0" marR="0" rtl="0" algn="just">
                        <a:spcBef>
                          <a:spcPts val="0"/>
                        </a:spcBef>
                        <a:spcAft>
                          <a:spcPts val="0"/>
                        </a:spcAft>
                        <a:buNone/>
                      </a:pPr>
                      <a:r>
                        <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r>
              <a:tr h="1651400">
                <a:tc>
                  <a:txBody>
                    <a:bodyPr/>
                    <a:lstStyle/>
                    <a:p>
                      <a:pPr indent="0" lvl="0" marL="0" marR="0" rtl="0" algn="ctr">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2.</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A Machine Learning-Driven Crop Recommendation System with IoT Integration (IEEE EXPLORE 2024) [2]</a:t>
                      </a:r>
                      <a:endParaRPr sz="1100" u="none" cap="none" strike="noStrike">
                        <a:solidFill>
                          <a:srgbClr val="226292"/>
                        </a:solidFill>
                        <a:latin typeface="Times New Roman"/>
                        <a:ea typeface="Times New Roman"/>
                        <a:cs typeface="Times New Roman"/>
                        <a:sym typeface="Times New Roman"/>
                      </a:endParaRPr>
                    </a:p>
                    <a:p>
                      <a:pPr indent="0" lvl="0" marL="0" marR="0" rtl="0" algn="l">
                        <a:spcBef>
                          <a:spcPts val="0"/>
                        </a:spcBef>
                        <a:spcAft>
                          <a:spcPts val="0"/>
                        </a:spcAft>
                        <a:buNone/>
                      </a:pPr>
                      <a:br>
                        <a:rPr lang="en-US" sz="1100" u="none" cap="none" strike="noStrike">
                          <a:solidFill>
                            <a:srgbClr val="226292"/>
                          </a:solidFill>
                          <a:latin typeface="Times New Roman"/>
                          <a:ea typeface="Times New Roman"/>
                          <a:cs typeface="Times New Roman"/>
                          <a:sym typeface="Times New Roman"/>
                        </a:rPr>
                      </a:b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Al Amin Islam Ridoy; Md. Abu Ismail Siddique; Oishi Joyti</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 This paper proposes a system that utilizes several types of soil and environmental characteristics to determine the ideal crop for a particular land. Via Internet of Things (IoT) devices, environmental characteristics that include temperature and humidity, as well as soil parameter that is pH will be immediately retrieved from the land, enabling instantaneous data gathering. Using a variety of algorithms, the suggested approach Gaussian Naive Bayes which they got 99.55% validation accuracy, determines which crop would be best for cultivation. </a:t>
                      </a:r>
                      <a:endParaRPr/>
                    </a:p>
                    <a:p>
                      <a:pPr indent="0" lvl="0" marL="0" marR="0" rtl="0" algn="just">
                        <a:spcBef>
                          <a:spcPts val="0"/>
                        </a:spcBef>
                        <a:spcAft>
                          <a:spcPts val="0"/>
                        </a:spcAft>
                        <a:buNone/>
                      </a:pPr>
                      <a:r>
                        <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r>
            </a:tbl>
          </a:graphicData>
        </a:graphic>
      </p:graphicFrame>
      <p:sp>
        <p:nvSpPr>
          <p:cNvPr id="174" name="Google Shape;174;p22"/>
          <p:cNvSpPr/>
          <p:nvPr/>
        </p:nvSpPr>
        <p:spPr>
          <a:xfrm>
            <a:off x="1673225" y="1944687"/>
            <a:ext cx="13108327" cy="53775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644543" y="231488"/>
            <a:ext cx="7647402" cy="772967"/>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Literature Survey</a:t>
            </a:r>
            <a:endParaRPr sz="3200">
              <a:solidFill>
                <a:srgbClr val="226292"/>
              </a:solidFill>
            </a:endParaRPr>
          </a:p>
        </p:txBody>
      </p:sp>
      <p:graphicFrame>
        <p:nvGraphicFramePr>
          <p:cNvPr id="180" name="Google Shape;180;p23"/>
          <p:cNvGraphicFramePr/>
          <p:nvPr/>
        </p:nvGraphicFramePr>
        <p:xfrm>
          <a:off x="187900" y="1094509"/>
          <a:ext cx="3000000" cy="3000000"/>
        </p:xfrm>
        <a:graphic>
          <a:graphicData uri="http://schemas.openxmlformats.org/drawingml/2006/table">
            <a:tbl>
              <a:tblPr>
                <a:noFill/>
                <a:tableStyleId>{BFB0A12B-DC75-46A7-847B-3F2745215976}</a:tableStyleId>
              </a:tblPr>
              <a:tblGrid>
                <a:gridCol w="677400"/>
                <a:gridCol w="1514650"/>
                <a:gridCol w="1727750"/>
                <a:gridCol w="4045700"/>
              </a:tblGrid>
              <a:tr h="1654000">
                <a:tc>
                  <a:txBody>
                    <a:bodyPr/>
                    <a:lstStyle/>
                    <a:p>
                      <a:pPr indent="0" lvl="0" marL="0" marR="0" rtl="0" algn="just">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3.</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lnSpc>
                          <a:spcPct val="100000"/>
                        </a:lnSpc>
                        <a:spcBef>
                          <a:spcPts val="0"/>
                        </a:spcBef>
                        <a:spcAft>
                          <a:spcPts val="0"/>
                        </a:spcAft>
                        <a:buClr>
                          <a:srgbClr val="226292"/>
                        </a:buClr>
                        <a:buSzPts val="1100"/>
                        <a:buFont typeface="Times New Roman"/>
                        <a:buNone/>
                      </a:pPr>
                      <a:r>
                        <a:rPr lang="en-US" sz="1100" u="none" cap="none" strike="noStrike">
                          <a:solidFill>
                            <a:srgbClr val="226292"/>
                          </a:solidFill>
                          <a:latin typeface="Times New Roman"/>
                          <a:ea typeface="Times New Roman"/>
                          <a:cs typeface="Times New Roman"/>
                          <a:sym typeface="Times New Roman"/>
                        </a:rPr>
                        <a:t>Design of Crop Recommender System using Machine Learning and IoT (IEEE EXPLORE 2023) [3]</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Josephine Selle Jeyanathan;</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 B. Veerasamy;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B. Medha;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G.Tharun Venkata Sai; R.Bharath Kumar;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Varsha Sahu</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 The proposed prototype considers soil characteristics, such as pH value, soil temperature, and soil moisture, as well as environmental factors, such as humidity Via Internet of Things (IoT) devices, as inputs to the machine learning algorithm  such as Decision Trees (DT), Random Forest, SVM, XG Boost for precise decision-making.</a:t>
                      </a:r>
                      <a:endParaRPr/>
                    </a:p>
                    <a:p>
                      <a:pPr indent="0" lvl="0" marL="0" marR="0" rtl="0" algn="just">
                        <a:spcBef>
                          <a:spcPts val="0"/>
                        </a:spcBef>
                        <a:spcAft>
                          <a:spcPts val="0"/>
                        </a:spcAft>
                        <a:buNone/>
                      </a:pPr>
                      <a:r>
                        <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r>
              <a:tr h="1691875">
                <a:tc>
                  <a:txBody>
                    <a:bodyPr/>
                    <a:lstStyle/>
                    <a:p>
                      <a:pPr indent="0" lvl="0" marL="0" marR="0" rtl="0" algn="just">
                        <a:spcBef>
                          <a:spcPts val="0"/>
                        </a:spcBef>
                        <a:spcAft>
                          <a:spcPts val="0"/>
                        </a:spcAft>
                        <a:buNone/>
                      </a:pPr>
                      <a:r>
                        <a:rPr lang="en-US" sz="1000" u="none" cap="none" strike="noStrike">
                          <a:solidFill>
                            <a:srgbClr val="226292"/>
                          </a:solidFill>
                          <a:latin typeface="Times New Roman"/>
                          <a:ea typeface="Times New Roman"/>
                          <a:cs typeface="Times New Roman"/>
                          <a:sym typeface="Times New Roman"/>
                        </a:rPr>
                        <a:t>4.</a:t>
                      </a:r>
                      <a:endParaRPr sz="7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IoT-Enabled Crop Recommendation in Smart Agriculture Using Machine Learning (IEEE EXPLORE 2023) [4]</a:t>
                      </a:r>
                      <a:endParaRPr sz="1100" u="none" cap="none" strike="noStrike">
                        <a:solidFill>
                          <a:srgbClr val="226292"/>
                        </a:solidFill>
                        <a:latin typeface="Times New Roman"/>
                        <a:ea typeface="Times New Roman"/>
                        <a:cs typeface="Times New Roman"/>
                        <a:sym typeface="Times New Roman"/>
                      </a:endParaRPr>
                    </a:p>
                    <a:p>
                      <a:pPr indent="0" lvl="0" marL="0" marR="0" rtl="0" algn="just">
                        <a:spcBef>
                          <a:spcPts val="0"/>
                        </a:spcBef>
                        <a:spcAft>
                          <a:spcPts val="0"/>
                        </a:spcAft>
                        <a:buNone/>
                      </a:pPr>
                      <a:br>
                        <a:rPr lang="en-US" sz="1100" u="none" cap="none" strike="noStrike">
                          <a:solidFill>
                            <a:srgbClr val="226292"/>
                          </a:solidFill>
                          <a:latin typeface="Times New Roman"/>
                          <a:ea typeface="Times New Roman"/>
                          <a:cs typeface="Times New Roman"/>
                          <a:sym typeface="Times New Roman"/>
                        </a:rPr>
                      </a:b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Gregory Davrazos; Theodor Panagiotakopoulos;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Sotiris Kotsiantis; </a:t>
                      </a:r>
                      <a:endParaRPr/>
                    </a:p>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Achilles Kameas</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rgbClr val="226292"/>
                          </a:solidFill>
                          <a:latin typeface="Times New Roman"/>
                          <a:ea typeface="Times New Roman"/>
                          <a:cs typeface="Times New Roman"/>
                          <a:sym typeface="Times New Roman"/>
                        </a:rPr>
                        <a:t>In this literature review soil, environmental and weather parameters continously measured by IoT sensors. This paper applies a set of state-of-the-art machine learning models for crop recommendation using an open dataset for multi-class classification. Evaluation results show that Random Forest classifier gives 99.99% accuracy to predict suitable corp.</a:t>
                      </a:r>
                      <a:endParaRPr/>
                    </a:p>
                    <a:p>
                      <a:pPr indent="0" lvl="0" marL="0" marR="0" rtl="0" algn="just">
                        <a:spcBef>
                          <a:spcPts val="0"/>
                        </a:spcBef>
                        <a:spcAft>
                          <a:spcPts val="0"/>
                        </a:spcAft>
                        <a:buNone/>
                      </a:pPr>
                      <a:r>
                        <a:t/>
                      </a:r>
                      <a:endParaRPr sz="1100" u="none" cap="none" strike="noStrike">
                        <a:solidFill>
                          <a:srgbClr val="226292"/>
                        </a:solidFill>
                        <a:latin typeface="Times New Roman"/>
                        <a:ea typeface="Times New Roman"/>
                        <a:cs typeface="Times New Roman"/>
                        <a:sym typeface="Times New Roman"/>
                      </a:endParaRPr>
                    </a:p>
                  </a:txBody>
                  <a:tcPr marT="20925" marB="20925" marR="41875" marL="4187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aphicFrame>
        <p:nvGraphicFramePr>
          <p:cNvPr id="186" name="Google Shape;186;p24"/>
          <p:cNvGraphicFramePr/>
          <p:nvPr/>
        </p:nvGraphicFramePr>
        <p:xfrm>
          <a:off x="453656" y="921488"/>
          <a:ext cx="3000000" cy="3000000"/>
        </p:xfrm>
        <a:graphic>
          <a:graphicData uri="http://schemas.openxmlformats.org/drawingml/2006/table">
            <a:tbl>
              <a:tblPr>
                <a:noFill/>
                <a:tableStyleId>{BFB0A12B-DC75-46A7-847B-3F2745215976}</a:tableStyleId>
              </a:tblPr>
              <a:tblGrid>
                <a:gridCol w="676350"/>
                <a:gridCol w="1512300"/>
                <a:gridCol w="1748750"/>
                <a:gridCol w="4015775"/>
              </a:tblGrid>
              <a:tr h="1804600">
                <a:tc>
                  <a:txBody>
                    <a:bodyPr/>
                    <a:lstStyle/>
                    <a:p>
                      <a:pPr indent="0" lvl="0" marL="0" marR="0" rtl="0" algn="just">
                        <a:spcBef>
                          <a:spcPts val="0"/>
                        </a:spcBef>
                        <a:spcAft>
                          <a:spcPts val="0"/>
                        </a:spcAft>
                        <a:buNone/>
                      </a:pPr>
                      <a:r>
                        <a:rPr lang="en-US" sz="1000" u="none" cap="none" strike="noStrike">
                          <a:solidFill>
                            <a:schemeClr val="accent2"/>
                          </a:solidFill>
                          <a:latin typeface="Times New Roman"/>
                          <a:ea typeface="Times New Roman"/>
                          <a:cs typeface="Times New Roman"/>
                          <a:sym typeface="Times New Roman"/>
                        </a:rPr>
                        <a:t>5.</a:t>
                      </a:r>
                      <a:endParaRPr sz="700" u="none" cap="none" strike="noStrike">
                        <a:solidFill>
                          <a:schemeClr val="accent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lnSpc>
                          <a:spcPct val="100000"/>
                        </a:lnSpc>
                        <a:spcBef>
                          <a:spcPts val="0"/>
                        </a:spcBef>
                        <a:spcAft>
                          <a:spcPts val="0"/>
                        </a:spcAft>
                        <a:buClr>
                          <a:schemeClr val="accent2"/>
                        </a:buClr>
                        <a:buSzPts val="1100"/>
                        <a:buFont typeface="Times New Roman"/>
                        <a:buNone/>
                      </a:pPr>
                      <a:r>
                        <a:rPr lang="en-US" sz="1100" u="none" cap="none" strike="noStrike">
                          <a:solidFill>
                            <a:schemeClr val="accent2"/>
                          </a:solidFill>
                          <a:latin typeface="Times New Roman"/>
                          <a:ea typeface="Times New Roman"/>
                          <a:cs typeface="Times New Roman"/>
                          <a:sym typeface="Times New Roman"/>
                        </a:rPr>
                        <a:t>Machine Learning Based Optimal Crop Selection System In Smart Agriculture (IEEE EXPLORE 2023) [5]</a:t>
                      </a:r>
                      <a:endParaRPr sz="1100" u="none" cap="none" strike="noStrike">
                        <a:solidFill>
                          <a:schemeClr val="accent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chemeClr val="accent2"/>
                          </a:solidFill>
                          <a:latin typeface="Times New Roman"/>
                          <a:ea typeface="Times New Roman"/>
                          <a:cs typeface="Times New Roman"/>
                          <a:sym typeface="Times New Roman"/>
                        </a:rPr>
                        <a:t>Sita Rani ;</a:t>
                      </a:r>
                      <a:endParaRPr/>
                    </a:p>
                    <a:p>
                      <a:pPr indent="0" lvl="0" marL="0" marR="0" rtl="0" algn="just">
                        <a:spcBef>
                          <a:spcPts val="0"/>
                        </a:spcBef>
                        <a:spcAft>
                          <a:spcPts val="0"/>
                        </a:spcAft>
                        <a:buNone/>
                      </a:pPr>
                      <a:r>
                        <a:rPr lang="en-US" sz="1100" u="none" cap="none" strike="noStrike">
                          <a:solidFill>
                            <a:schemeClr val="accent2"/>
                          </a:solidFill>
                          <a:latin typeface="Times New Roman"/>
                          <a:ea typeface="Times New Roman"/>
                          <a:cs typeface="Times New Roman"/>
                          <a:sym typeface="Times New Roman"/>
                        </a:rPr>
                        <a:t> AmitKumar Mishra ; </a:t>
                      </a:r>
                      <a:endParaRPr/>
                    </a:p>
                  </a:txBody>
                  <a:tcPr marT="20925" marB="20925" marR="41875" marL="41875" anchor="ctr"/>
                </a:tc>
                <a:tc>
                  <a:txBody>
                    <a:bodyPr/>
                    <a:lstStyle/>
                    <a:p>
                      <a:pPr indent="0" lvl="0" marL="0" marR="0" rtl="0" algn="just">
                        <a:spcBef>
                          <a:spcPts val="0"/>
                        </a:spcBef>
                        <a:spcAft>
                          <a:spcPts val="0"/>
                        </a:spcAft>
                        <a:buNone/>
                      </a:pPr>
                      <a:r>
                        <a:rPr b="0" i="0" lang="en-US" sz="1100" u="none" cap="none" strike="noStrike">
                          <a:solidFill>
                            <a:schemeClr val="accent2"/>
                          </a:solidFill>
                          <a:latin typeface="Times New Roman"/>
                          <a:ea typeface="Times New Roman"/>
                          <a:cs typeface="Times New Roman"/>
                          <a:sym typeface="Times New Roman"/>
                        </a:rPr>
                        <a:t>The various ML techniques used in the proposed model are decision tree, support vector machine (SVM), and K-nearest neighbor (KNN). In the authors proposed another ML-based model to estimate the crop's water requirement using adaptive neuro-fuzzy inference system (ANSIF) and partial least-square regression (PLSR) methods. This system can forecast the water requirement for a crop for one week</a:t>
                      </a:r>
                      <a:r>
                        <a:rPr b="0" i="0" lang="en-US" sz="1350" u="none" cap="none" strike="noStrike">
                          <a:solidFill>
                            <a:schemeClr val="accent2"/>
                          </a:solidFill>
                          <a:latin typeface="Trebuchet MS"/>
                          <a:ea typeface="Trebuchet MS"/>
                          <a:cs typeface="Trebuchet MS"/>
                          <a:sym typeface="Trebuchet MS"/>
                        </a:rPr>
                        <a:t>.</a:t>
                      </a:r>
                      <a:endParaRPr sz="1100" u="none" cap="none" strike="noStrike">
                        <a:solidFill>
                          <a:schemeClr val="accent2"/>
                        </a:solidFill>
                        <a:latin typeface="Times New Roman"/>
                        <a:ea typeface="Times New Roman"/>
                        <a:cs typeface="Times New Roman"/>
                        <a:sym typeface="Times New Roman"/>
                      </a:endParaRPr>
                    </a:p>
                  </a:txBody>
                  <a:tcPr marT="20925" marB="20925" marR="41875" marL="41875" anchor="ctr"/>
                </a:tc>
              </a:tr>
              <a:tr h="1845925">
                <a:tc>
                  <a:txBody>
                    <a:bodyPr/>
                    <a:lstStyle/>
                    <a:p>
                      <a:pPr indent="0" lvl="0" marL="0" marR="0" rtl="0" algn="just">
                        <a:spcBef>
                          <a:spcPts val="0"/>
                        </a:spcBef>
                        <a:spcAft>
                          <a:spcPts val="0"/>
                        </a:spcAft>
                        <a:buNone/>
                      </a:pPr>
                      <a:r>
                        <a:rPr lang="en-US" sz="1000" u="none" cap="none" strike="noStrike">
                          <a:solidFill>
                            <a:schemeClr val="accent2"/>
                          </a:solidFill>
                          <a:latin typeface="Times New Roman"/>
                          <a:ea typeface="Times New Roman"/>
                          <a:cs typeface="Times New Roman"/>
                          <a:sym typeface="Times New Roman"/>
                        </a:rPr>
                        <a:t>6.</a:t>
                      </a:r>
                      <a:endParaRPr sz="700" u="none" cap="none" strike="noStrike">
                        <a:solidFill>
                          <a:schemeClr val="accent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chemeClr val="accent2"/>
                          </a:solidFill>
                          <a:latin typeface="Times New Roman"/>
                          <a:ea typeface="Times New Roman"/>
                          <a:cs typeface="Times New Roman"/>
                          <a:sym typeface="Times New Roman"/>
                        </a:rPr>
                        <a:t>Crop Prediction Model Using Machine Learning Algorithm (IEEE EXPLORE 2023) [6]</a:t>
                      </a:r>
                      <a:endParaRPr sz="1100" u="none" cap="none" strike="noStrike">
                        <a:solidFill>
                          <a:schemeClr val="accent2"/>
                        </a:solidFill>
                        <a:latin typeface="Times New Roman"/>
                        <a:ea typeface="Times New Roman"/>
                        <a:cs typeface="Times New Roman"/>
                        <a:sym typeface="Times New Roman"/>
                      </a:endParaRPr>
                    </a:p>
                    <a:p>
                      <a:pPr indent="0" lvl="0" marL="0" marR="0" rtl="0" algn="just">
                        <a:spcBef>
                          <a:spcPts val="0"/>
                        </a:spcBef>
                        <a:spcAft>
                          <a:spcPts val="0"/>
                        </a:spcAft>
                        <a:buNone/>
                      </a:pPr>
                      <a:br>
                        <a:rPr lang="en-US" sz="1100" u="none" cap="none" strike="noStrike">
                          <a:solidFill>
                            <a:schemeClr val="accent2"/>
                          </a:solidFill>
                          <a:latin typeface="Times New Roman"/>
                          <a:ea typeface="Times New Roman"/>
                          <a:cs typeface="Times New Roman"/>
                          <a:sym typeface="Times New Roman"/>
                        </a:rPr>
                      </a:br>
                      <a:endParaRPr sz="1100" u="none" cap="none" strike="noStrike">
                        <a:solidFill>
                          <a:schemeClr val="accent2"/>
                        </a:solidFill>
                        <a:latin typeface="Times New Roman"/>
                        <a:ea typeface="Times New Roman"/>
                        <a:cs typeface="Times New Roman"/>
                        <a:sym typeface="Times New Roman"/>
                      </a:endParaRPr>
                    </a:p>
                  </a:txBody>
                  <a:tcPr marT="20925" marB="20925" marR="41875" marL="41875" anchor="ctr"/>
                </a:tc>
                <a:tc>
                  <a:txBody>
                    <a:bodyPr/>
                    <a:lstStyle/>
                    <a:p>
                      <a:pPr indent="0" lvl="0" marL="0" marR="0" rtl="0" algn="just">
                        <a:spcBef>
                          <a:spcPts val="0"/>
                        </a:spcBef>
                        <a:spcAft>
                          <a:spcPts val="0"/>
                        </a:spcAft>
                        <a:buNone/>
                      </a:pPr>
                      <a:r>
                        <a:rPr lang="en-US" sz="1100" u="none" cap="none" strike="noStrike">
                          <a:solidFill>
                            <a:schemeClr val="accent2"/>
                          </a:solidFill>
                          <a:latin typeface="Times New Roman"/>
                          <a:ea typeface="Times New Roman"/>
                          <a:cs typeface="Times New Roman"/>
                          <a:sym typeface="Times New Roman"/>
                        </a:rPr>
                        <a:t>Ersin Elbasi; Chamseddine Zaki Ahmet E. Topcu; Wiem Abdelbaki; Aymen 1. Zreíkat, Elda Cina; Ahmed Shdefat and Louai Saker;</a:t>
                      </a:r>
                      <a:endParaRPr/>
                    </a:p>
                  </a:txBody>
                  <a:tcPr marT="20925" marB="20925" marR="41875" marL="41875" anchor="ctr"/>
                </a:tc>
                <a:tc>
                  <a:txBody>
                    <a:bodyPr/>
                    <a:lstStyle/>
                    <a:p>
                      <a:pPr indent="0" lvl="0" marL="0" marR="0" rtl="0" algn="just">
                        <a:spcBef>
                          <a:spcPts val="0"/>
                        </a:spcBef>
                        <a:spcAft>
                          <a:spcPts val="0"/>
                        </a:spcAft>
                        <a:buNone/>
                      </a:pPr>
                      <a:r>
                        <a:rPr b="0" i="0" lang="en-US" sz="1100" u="none" cap="none" strike="noStrike">
                          <a:solidFill>
                            <a:schemeClr val="accent2"/>
                          </a:solidFill>
                          <a:latin typeface="Times New Roman"/>
                          <a:ea typeface="Times New Roman"/>
                          <a:cs typeface="Times New Roman"/>
                          <a:sym typeface="Times New Roman"/>
                        </a:rPr>
                        <a:t>Authors want to provide a reliable method for estimating future wheat harvests in one of India's Punjab provinces. For precise and timely wheat crop yield prediction, an KNN with DT hybrid Machine learning model is proposed. To further improve the model's performance, the researchers used a genetic algorithm to tune the KNN-two DT's most crucial hyper parameters: the size of its window and the number of neurons in its hidden layer.</a:t>
                      </a:r>
                      <a:endParaRPr sz="1100" u="none" cap="none" strike="noStrike">
                        <a:solidFill>
                          <a:schemeClr val="accent2"/>
                        </a:solidFill>
                        <a:latin typeface="Times New Roman"/>
                        <a:ea typeface="Times New Roman"/>
                        <a:cs typeface="Times New Roman"/>
                        <a:sym typeface="Times New Roman"/>
                      </a:endParaRPr>
                    </a:p>
                  </a:txBody>
                  <a:tcPr marT="20925" marB="20925" marR="41875" marL="41875" anchor="ctr"/>
                </a:tc>
              </a:tr>
            </a:tbl>
          </a:graphicData>
        </a:graphic>
      </p:graphicFrame>
      <p:sp>
        <p:nvSpPr>
          <p:cNvPr id="187" name="Google Shape;187;p24"/>
          <p:cNvSpPr txBox="1"/>
          <p:nvPr/>
        </p:nvSpPr>
        <p:spPr>
          <a:xfrm>
            <a:off x="2729023" y="286711"/>
            <a:ext cx="457908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7818"/>
              </a:buClr>
              <a:buSzPts val="3200"/>
              <a:buFont typeface="Times New Roman"/>
              <a:buNone/>
            </a:pPr>
            <a:r>
              <a:rPr b="1" i="0" lang="en-US" sz="3200" u="none" cap="none" strike="noStrike">
                <a:solidFill>
                  <a:srgbClr val="3F7818"/>
                </a:solidFill>
                <a:latin typeface="Times New Roman"/>
                <a:ea typeface="Times New Roman"/>
                <a:cs typeface="Times New Roman"/>
                <a:sym typeface="Times New Roman"/>
              </a:rPr>
              <a:t>Literature Survey</a:t>
            </a:r>
            <a:endParaRPr b="0" i="0" sz="32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748144" y="131720"/>
            <a:ext cx="7045037" cy="97664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 Limitations of Existing Systems </a:t>
            </a:r>
            <a:endParaRPr/>
          </a:p>
        </p:txBody>
      </p:sp>
      <p:sp>
        <p:nvSpPr>
          <p:cNvPr id="193" name="Google Shape;193;p25"/>
          <p:cNvSpPr txBox="1"/>
          <p:nvPr>
            <p:ph idx="1" type="body"/>
          </p:nvPr>
        </p:nvSpPr>
        <p:spPr>
          <a:xfrm>
            <a:off x="748143" y="1108364"/>
            <a:ext cx="7045037" cy="3789218"/>
          </a:xfrm>
          <a:prstGeom prst="rect">
            <a:avLst/>
          </a:prstGeom>
          <a:noFill/>
          <a:ln>
            <a:noFill/>
          </a:ln>
        </p:spPr>
        <p:txBody>
          <a:bodyPr anchorCtr="0" anchor="t" bIns="45700" lIns="91425" spcFirstLastPara="1" rIns="91425" wrap="square" tIns="45700">
            <a:normAutofit/>
          </a:bodyPr>
          <a:lstStyle/>
          <a:p>
            <a:pPr indent="-257175" lvl="0" marL="257175" rtl="0" algn="just">
              <a:spcBef>
                <a:spcPts val="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Data Accuracy: Inaccurate or incomplete data from sensors can lead to incorrect recommendations.</a:t>
            </a:r>
            <a:endParaRPr/>
          </a:p>
          <a:p>
            <a:pPr indent="-257175" lvl="0" marL="257175" rtl="0" algn="just">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Complexity: Requires technical expertise for system setup, maintenance, and interpretation of results.</a:t>
            </a:r>
            <a:endParaRPr/>
          </a:p>
          <a:p>
            <a:pPr indent="-257175" lvl="0" marL="257175" rtl="0" algn="just">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Data Integration: Challenges in integrating diverse data sources and ensuring consistency.</a:t>
            </a:r>
            <a:endParaRPr/>
          </a:p>
          <a:p>
            <a:pPr indent="-257175" lvl="0" marL="257175" rtl="0" algn="just">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Adaptability: Models may struggle to adapt to sudden changes in environmental conditions or unforeseen events.</a:t>
            </a:r>
            <a:endParaRPr/>
          </a:p>
          <a:p>
            <a:pPr indent="-257175" lvl="0" marL="257175" rtl="0" algn="just">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Maintenance: Continuous calibration and maintenance of sensors and systems are needed for reliable performance.</a:t>
            </a:r>
            <a:endParaRPr/>
          </a:p>
          <a:p>
            <a:pPr indent="-257175" lvl="0" marL="257175" rtl="0" algn="just">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Scalability: Scaling the system for larger farms or diverse crops may be challenging and resource-intensive.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655665" y="69374"/>
            <a:ext cx="7338407" cy="83117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226292"/>
              </a:buClr>
              <a:buSzPts val="3200"/>
              <a:buFont typeface="Times New Roman"/>
              <a:buNone/>
            </a:pPr>
            <a:r>
              <a:rPr b="1" lang="en-US" sz="3200">
                <a:solidFill>
                  <a:srgbClr val="226292"/>
                </a:solidFill>
                <a:latin typeface="Times New Roman"/>
                <a:ea typeface="Times New Roman"/>
                <a:cs typeface="Times New Roman"/>
                <a:sym typeface="Times New Roman"/>
              </a:rPr>
              <a:t> Problem Statement </a:t>
            </a:r>
            <a:endParaRPr b="1" sz="3200">
              <a:solidFill>
                <a:srgbClr val="226292"/>
              </a:solidFill>
              <a:latin typeface="Times New Roman"/>
              <a:ea typeface="Times New Roman"/>
              <a:cs typeface="Times New Roman"/>
              <a:sym typeface="Times New Roman"/>
            </a:endParaRPr>
          </a:p>
        </p:txBody>
      </p:sp>
      <p:sp>
        <p:nvSpPr>
          <p:cNvPr id="199" name="Google Shape;199;p26"/>
          <p:cNvSpPr txBox="1"/>
          <p:nvPr>
            <p:ph idx="1" type="body"/>
          </p:nvPr>
        </p:nvSpPr>
        <p:spPr>
          <a:xfrm>
            <a:off x="738791" y="1018308"/>
            <a:ext cx="7172153" cy="3906982"/>
          </a:xfrm>
          <a:prstGeom prst="rect">
            <a:avLst/>
          </a:prstGeom>
          <a:noFill/>
          <a:ln>
            <a:noFill/>
          </a:ln>
        </p:spPr>
        <p:txBody>
          <a:bodyPr anchorCtr="0" anchor="t" bIns="45700" lIns="91425" spcFirstLastPara="1" rIns="91425" wrap="square" tIns="45700">
            <a:normAutofit/>
          </a:bodyPr>
          <a:lstStyle/>
          <a:p>
            <a:pPr indent="-257175" lvl="0" marL="257175" rtl="0" algn="just">
              <a:spcBef>
                <a:spcPts val="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The goal is to develop a Crop Recommendation System that integrates Machine Learning (ML) algorithms and Internet of Things (IoT) technologies to provide farmers with precise recommendations for crop cultivation. </a:t>
            </a:r>
            <a:endParaRPr/>
          </a:p>
          <a:p>
            <a:pPr indent="-257175" lvl="0" marL="257175" rtl="0" algn="just">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The system will use real-time and historical data to analyze and predict the most suitable crops to plant in a particular region, aiming to maximize yield, optimize resource use, and ensure sustainable farming practices.</a:t>
            </a:r>
            <a:endParaRPr/>
          </a:p>
          <a:p>
            <a:pPr indent="-257175" lvl="0" marL="257175" rtl="0" algn="l">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Weather Forecasting</a:t>
            </a:r>
            <a:endParaRPr/>
          </a:p>
          <a:p>
            <a:pPr indent="-257175" lvl="0" marL="257175" rtl="0" algn="l">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Crop Recommendation</a:t>
            </a:r>
            <a:endParaRPr/>
          </a:p>
          <a:p>
            <a:pPr indent="-257175" lvl="0" marL="257175" rtl="0" algn="l">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Crop Recommendation System Interface</a:t>
            </a:r>
            <a:endParaRPr/>
          </a:p>
          <a:p>
            <a:pPr indent="-257175" lvl="0" marL="257175" rtl="0" algn="l">
              <a:spcBef>
                <a:spcPts val="750"/>
              </a:spcBef>
              <a:spcAft>
                <a:spcPts val="0"/>
              </a:spcAft>
              <a:buSzPts val="1120"/>
              <a:buFont typeface="Noto Sans Symbols"/>
              <a:buChar char="❑"/>
            </a:pPr>
            <a:r>
              <a:rPr lang="en-US" sz="1400">
                <a:solidFill>
                  <a:srgbClr val="226292"/>
                </a:solidFill>
                <a:latin typeface="Times New Roman"/>
                <a:ea typeface="Times New Roman"/>
                <a:cs typeface="Times New Roman"/>
                <a:sym typeface="Times New Roman"/>
              </a:rPr>
              <a:t>Our system aims at minimizing these problems and looks forward to easing the activities of the farmers</a:t>
            </a:r>
            <a:endParaRPr sz="1400">
              <a:solidFill>
                <a:srgbClr val="226292"/>
              </a:solidFill>
              <a:latin typeface="Times New Roman"/>
              <a:ea typeface="Times New Roman"/>
              <a:cs typeface="Times New Roman"/>
              <a:sym typeface="Times New Roman"/>
            </a:endParaRPr>
          </a:p>
          <a:p>
            <a:pPr indent="-186055" lvl="0" marL="257175" rtl="0" algn="just">
              <a:spcBef>
                <a:spcPts val="750"/>
              </a:spcBef>
              <a:spcAft>
                <a:spcPts val="0"/>
              </a:spcAft>
              <a:buSzPts val="1120"/>
              <a:buNone/>
            </a:pPr>
            <a:r>
              <a:t/>
            </a:r>
            <a:endParaRPr sz="1400">
              <a:solidFill>
                <a:srgbClr val="22629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